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8" r:id="rId3"/>
    <p:sldId id="257" r:id="rId4"/>
    <p:sldId id="268" r:id="rId5"/>
    <p:sldId id="261" r:id="rId6"/>
    <p:sldId id="275" r:id="rId7"/>
    <p:sldId id="259" r:id="rId8"/>
    <p:sldId id="260" r:id="rId9"/>
    <p:sldId id="276" r:id="rId10"/>
    <p:sldId id="267" r:id="rId11"/>
    <p:sldId id="269" r:id="rId12"/>
    <p:sldId id="277" r:id="rId13"/>
    <p:sldId id="262" r:id="rId14"/>
    <p:sldId id="271" r:id="rId15"/>
    <p:sldId id="272" r:id="rId16"/>
    <p:sldId id="273" r:id="rId17"/>
    <p:sldId id="274" r:id="rId18"/>
    <p:sldId id="263" r:id="rId19"/>
    <p:sldId id="264"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8038"/>
  </p:normalViewPr>
  <p:slideViewPr>
    <p:cSldViewPr snapToGrid="0" snapToObjects="1">
      <p:cViewPr varScale="1">
        <p:scale>
          <a:sx n="84" d="100"/>
          <a:sy n="84" d="100"/>
        </p:scale>
        <p:origin x="1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162DD-D2E9-48CF-9C12-A9707281D6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3798137-A79B-4E8D-84BF-CF331BC753BC}">
      <dgm:prSet/>
      <dgm:spPr/>
      <dgm:t>
        <a:bodyPr/>
        <a:lstStyle/>
        <a:p>
          <a:pPr>
            <a:lnSpc>
              <a:spcPct val="100000"/>
            </a:lnSpc>
          </a:pPr>
          <a:r>
            <a:rPr kumimoji="1" lang="en-US" baseline="0" dirty="0"/>
            <a:t>To check whether stock sectors can be classified according to the level of investor interest. </a:t>
          </a:r>
          <a:endParaRPr lang="en-US" dirty="0"/>
        </a:p>
      </dgm:t>
    </dgm:pt>
    <dgm:pt modelId="{1EB54A28-2FD0-42BA-9488-C079F6704BC2}" type="parTrans" cxnId="{AB245966-2739-4A64-9802-0219D0E82437}">
      <dgm:prSet/>
      <dgm:spPr/>
      <dgm:t>
        <a:bodyPr/>
        <a:lstStyle/>
        <a:p>
          <a:endParaRPr lang="en-US"/>
        </a:p>
      </dgm:t>
    </dgm:pt>
    <dgm:pt modelId="{7789D2DD-83D5-4F35-8B3E-A1CE1A751502}" type="sibTrans" cxnId="{AB245966-2739-4A64-9802-0219D0E82437}">
      <dgm:prSet/>
      <dgm:spPr/>
      <dgm:t>
        <a:bodyPr/>
        <a:lstStyle/>
        <a:p>
          <a:endParaRPr lang="en-US"/>
        </a:p>
      </dgm:t>
    </dgm:pt>
    <dgm:pt modelId="{EF28C958-0CDA-4BD3-B45E-A4AD259F6AD3}">
      <dgm:prSet/>
      <dgm:spPr/>
      <dgm:t>
        <a:bodyPr/>
        <a:lstStyle/>
        <a:p>
          <a:pPr>
            <a:lnSpc>
              <a:spcPct val="100000"/>
            </a:lnSpc>
          </a:pPr>
          <a:r>
            <a:rPr kumimoji="1" lang="en-US" altLang="zh-CN" baseline="0" dirty="0"/>
            <a:t>Based on the results of social network analysis for stock classification, using investor sentiment scores</a:t>
          </a:r>
          <a:r>
            <a:rPr kumimoji="1" lang="zh-CN" altLang="en-US" baseline="0" dirty="0"/>
            <a:t> </a:t>
          </a:r>
          <a:r>
            <a:rPr kumimoji="1" lang="en-US" altLang="zh-CN" baseline="0" dirty="0"/>
            <a:t>to</a:t>
          </a:r>
          <a:r>
            <a:rPr kumimoji="1" lang="zh-CN" altLang="en-US" baseline="0" dirty="0"/>
            <a:t> </a:t>
          </a:r>
          <a:r>
            <a:rPr kumimoji="1" lang="en-US" altLang="zh-CN" baseline="0" dirty="0"/>
            <a:t>predict</a:t>
          </a:r>
          <a:r>
            <a:rPr kumimoji="1" lang="zh-CN" altLang="en-US" baseline="0" dirty="0"/>
            <a:t> </a:t>
          </a:r>
          <a:r>
            <a:rPr kumimoji="1" lang="en-US" altLang="zh-CN" baseline="0" dirty="0"/>
            <a:t>stock prices and comparing</a:t>
          </a:r>
          <a:r>
            <a:rPr kumimoji="1" lang="zh-CN" altLang="en-US" baseline="0" dirty="0"/>
            <a:t> </a:t>
          </a:r>
          <a:r>
            <a:rPr kumimoji="1" lang="en-US" altLang="zh-CN" baseline="0" dirty="0"/>
            <a:t>the accuracy of the</a:t>
          </a:r>
          <a:r>
            <a:rPr kumimoji="1" lang="zh-CN" altLang="en-US" baseline="0" dirty="0"/>
            <a:t> </a:t>
          </a:r>
          <a:r>
            <a:rPr kumimoji="1" lang="en-US" altLang="zh-CN" baseline="0" dirty="0"/>
            <a:t>prediction</a:t>
          </a:r>
          <a:r>
            <a:rPr kumimoji="1" lang="zh-CN" altLang="en-US" baseline="0" dirty="0"/>
            <a:t> </a:t>
          </a:r>
          <a:r>
            <a:rPr kumimoji="1" lang="en-US" altLang="zh-CN" baseline="0" dirty="0"/>
            <a:t>model</a:t>
          </a:r>
          <a:r>
            <a:rPr kumimoji="1" lang="zh-CN" altLang="en-US" baseline="0" dirty="0"/>
            <a:t> </a:t>
          </a:r>
          <a:r>
            <a:rPr kumimoji="1" lang="en-US" altLang="zh-CN" baseline="0" dirty="0"/>
            <a:t>between those two stock</a:t>
          </a:r>
          <a:r>
            <a:rPr kumimoji="1" lang="zh-CN" altLang="en-US" baseline="0" dirty="0"/>
            <a:t> </a:t>
          </a:r>
          <a:r>
            <a:rPr kumimoji="1" lang="en-US" altLang="zh-CN" baseline="0" dirty="0"/>
            <a:t>sector classifications.</a:t>
          </a:r>
          <a:endParaRPr lang="en-US" dirty="0"/>
        </a:p>
      </dgm:t>
    </dgm:pt>
    <dgm:pt modelId="{E6EEA3C7-068A-4E10-8163-4722B65E92EC}" type="parTrans" cxnId="{699AF2B4-9963-41FD-89C9-F80D9A9355AD}">
      <dgm:prSet/>
      <dgm:spPr/>
      <dgm:t>
        <a:bodyPr/>
        <a:lstStyle/>
        <a:p>
          <a:endParaRPr lang="en-US"/>
        </a:p>
      </dgm:t>
    </dgm:pt>
    <dgm:pt modelId="{81812E74-CD75-45E3-A5C4-9607EDE300B5}" type="sibTrans" cxnId="{699AF2B4-9963-41FD-89C9-F80D9A9355AD}">
      <dgm:prSet/>
      <dgm:spPr/>
      <dgm:t>
        <a:bodyPr/>
        <a:lstStyle/>
        <a:p>
          <a:endParaRPr lang="en-US"/>
        </a:p>
      </dgm:t>
    </dgm:pt>
    <dgm:pt modelId="{30A6AC9A-280D-4164-8457-62490BABA7ED}" type="pres">
      <dgm:prSet presAssocID="{02E162DD-D2E9-48CF-9C12-A9707281D66E}" presName="root" presStyleCnt="0">
        <dgm:presLayoutVars>
          <dgm:dir/>
          <dgm:resizeHandles val="exact"/>
        </dgm:presLayoutVars>
      </dgm:prSet>
      <dgm:spPr/>
    </dgm:pt>
    <dgm:pt modelId="{FEC1F720-A80B-4908-AC00-652E961B21F9}" type="pres">
      <dgm:prSet presAssocID="{23798137-A79B-4E8D-84BF-CF331BC753BC}" presName="compNode" presStyleCnt="0"/>
      <dgm:spPr/>
    </dgm:pt>
    <dgm:pt modelId="{8927480E-9A3D-4DC7-8FA0-2A02A8B9487F}" type="pres">
      <dgm:prSet presAssocID="{23798137-A79B-4E8D-84BF-CF331BC753BC}" presName="bgRect" presStyleLbl="bgShp" presStyleIdx="0" presStyleCnt="2"/>
      <dgm:spPr/>
    </dgm:pt>
    <dgm:pt modelId="{5284A627-062C-4132-9129-9E1602BF91CF}" type="pres">
      <dgm:prSet presAssocID="{23798137-A79B-4E8D-84BF-CF331BC753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522F9125-8B7E-401C-9ECB-8B659C895B98}" type="pres">
      <dgm:prSet presAssocID="{23798137-A79B-4E8D-84BF-CF331BC753BC}" presName="spaceRect" presStyleCnt="0"/>
      <dgm:spPr/>
    </dgm:pt>
    <dgm:pt modelId="{734605DB-950F-4AAB-8CBD-2BAA57CF8A3A}" type="pres">
      <dgm:prSet presAssocID="{23798137-A79B-4E8D-84BF-CF331BC753BC}" presName="parTx" presStyleLbl="revTx" presStyleIdx="0" presStyleCnt="2">
        <dgm:presLayoutVars>
          <dgm:chMax val="0"/>
          <dgm:chPref val="0"/>
        </dgm:presLayoutVars>
      </dgm:prSet>
      <dgm:spPr/>
    </dgm:pt>
    <dgm:pt modelId="{497BB202-CE0B-4115-8E95-9AD5A83498AE}" type="pres">
      <dgm:prSet presAssocID="{7789D2DD-83D5-4F35-8B3E-A1CE1A751502}" presName="sibTrans" presStyleCnt="0"/>
      <dgm:spPr/>
    </dgm:pt>
    <dgm:pt modelId="{D342D17F-331C-4614-8DE7-B9845FA5B8D8}" type="pres">
      <dgm:prSet presAssocID="{EF28C958-0CDA-4BD3-B45E-A4AD259F6AD3}" presName="compNode" presStyleCnt="0"/>
      <dgm:spPr/>
    </dgm:pt>
    <dgm:pt modelId="{C2C3E045-87D2-4F3E-AC86-F5F2B600A954}" type="pres">
      <dgm:prSet presAssocID="{EF28C958-0CDA-4BD3-B45E-A4AD259F6AD3}" presName="bgRect" presStyleLbl="bgShp" presStyleIdx="1" presStyleCnt="2"/>
      <dgm:spPr/>
    </dgm:pt>
    <dgm:pt modelId="{28F4B060-CE64-4761-B3BE-061096A22D66}" type="pres">
      <dgm:prSet presAssocID="{EF28C958-0CDA-4BD3-B45E-A4AD259F6A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统计数据"/>
        </a:ext>
      </dgm:extLst>
    </dgm:pt>
    <dgm:pt modelId="{34FB6D69-425C-4209-B296-CBEB1E9D77FC}" type="pres">
      <dgm:prSet presAssocID="{EF28C958-0CDA-4BD3-B45E-A4AD259F6AD3}" presName="spaceRect" presStyleCnt="0"/>
      <dgm:spPr/>
    </dgm:pt>
    <dgm:pt modelId="{CA4B53BD-24CB-463A-8F17-8107877D8D7B}" type="pres">
      <dgm:prSet presAssocID="{EF28C958-0CDA-4BD3-B45E-A4AD259F6AD3}" presName="parTx" presStyleLbl="revTx" presStyleIdx="1" presStyleCnt="2">
        <dgm:presLayoutVars>
          <dgm:chMax val="0"/>
          <dgm:chPref val="0"/>
        </dgm:presLayoutVars>
      </dgm:prSet>
      <dgm:spPr/>
    </dgm:pt>
  </dgm:ptLst>
  <dgm:cxnLst>
    <dgm:cxn modelId="{B8E17733-5F59-40B2-9EFD-EC56DD8967FF}" type="presOf" srcId="{02E162DD-D2E9-48CF-9C12-A9707281D66E}" destId="{30A6AC9A-280D-4164-8457-62490BABA7ED}" srcOrd="0" destOrd="0" presId="urn:microsoft.com/office/officeart/2018/2/layout/IconVerticalSolidList"/>
    <dgm:cxn modelId="{AB245966-2739-4A64-9802-0219D0E82437}" srcId="{02E162DD-D2E9-48CF-9C12-A9707281D66E}" destId="{23798137-A79B-4E8D-84BF-CF331BC753BC}" srcOrd="0" destOrd="0" parTransId="{1EB54A28-2FD0-42BA-9488-C079F6704BC2}" sibTransId="{7789D2DD-83D5-4F35-8B3E-A1CE1A751502}"/>
    <dgm:cxn modelId="{699AF2B4-9963-41FD-89C9-F80D9A9355AD}" srcId="{02E162DD-D2E9-48CF-9C12-A9707281D66E}" destId="{EF28C958-0CDA-4BD3-B45E-A4AD259F6AD3}" srcOrd="1" destOrd="0" parTransId="{E6EEA3C7-068A-4E10-8163-4722B65E92EC}" sibTransId="{81812E74-CD75-45E3-A5C4-9607EDE300B5}"/>
    <dgm:cxn modelId="{4D3876C5-FC43-42D4-99B8-E18B9F5C5E2D}" type="presOf" srcId="{23798137-A79B-4E8D-84BF-CF331BC753BC}" destId="{734605DB-950F-4AAB-8CBD-2BAA57CF8A3A}" srcOrd="0" destOrd="0" presId="urn:microsoft.com/office/officeart/2018/2/layout/IconVerticalSolidList"/>
    <dgm:cxn modelId="{B882EFEA-0802-4EFD-A5FA-88F4EFCB3B77}" type="presOf" srcId="{EF28C958-0CDA-4BD3-B45E-A4AD259F6AD3}" destId="{CA4B53BD-24CB-463A-8F17-8107877D8D7B}" srcOrd="0" destOrd="0" presId="urn:microsoft.com/office/officeart/2018/2/layout/IconVerticalSolidList"/>
    <dgm:cxn modelId="{8CAAAC2E-AB93-46D1-A9AE-09E8BE8086C8}" type="presParOf" srcId="{30A6AC9A-280D-4164-8457-62490BABA7ED}" destId="{FEC1F720-A80B-4908-AC00-652E961B21F9}" srcOrd="0" destOrd="0" presId="urn:microsoft.com/office/officeart/2018/2/layout/IconVerticalSolidList"/>
    <dgm:cxn modelId="{A33222AF-2808-45E5-A105-8E47B499E633}" type="presParOf" srcId="{FEC1F720-A80B-4908-AC00-652E961B21F9}" destId="{8927480E-9A3D-4DC7-8FA0-2A02A8B9487F}" srcOrd="0" destOrd="0" presId="urn:microsoft.com/office/officeart/2018/2/layout/IconVerticalSolidList"/>
    <dgm:cxn modelId="{241954F7-D847-4538-98D2-FBB71BE40460}" type="presParOf" srcId="{FEC1F720-A80B-4908-AC00-652E961B21F9}" destId="{5284A627-062C-4132-9129-9E1602BF91CF}" srcOrd="1" destOrd="0" presId="urn:microsoft.com/office/officeart/2018/2/layout/IconVerticalSolidList"/>
    <dgm:cxn modelId="{24DDC52A-5655-4625-8AC1-438A5D998DD2}" type="presParOf" srcId="{FEC1F720-A80B-4908-AC00-652E961B21F9}" destId="{522F9125-8B7E-401C-9ECB-8B659C895B98}" srcOrd="2" destOrd="0" presId="urn:microsoft.com/office/officeart/2018/2/layout/IconVerticalSolidList"/>
    <dgm:cxn modelId="{0D73A65E-8E45-4FE8-AB41-5E0FC39D591C}" type="presParOf" srcId="{FEC1F720-A80B-4908-AC00-652E961B21F9}" destId="{734605DB-950F-4AAB-8CBD-2BAA57CF8A3A}" srcOrd="3" destOrd="0" presId="urn:microsoft.com/office/officeart/2018/2/layout/IconVerticalSolidList"/>
    <dgm:cxn modelId="{EA5A1CF4-F3F4-4CB1-8BB9-114016452995}" type="presParOf" srcId="{30A6AC9A-280D-4164-8457-62490BABA7ED}" destId="{497BB202-CE0B-4115-8E95-9AD5A83498AE}" srcOrd="1" destOrd="0" presId="urn:microsoft.com/office/officeart/2018/2/layout/IconVerticalSolidList"/>
    <dgm:cxn modelId="{990EA41E-C8DE-441E-B0F4-30C36C1D8C08}" type="presParOf" srcId="{30A6AC9A-280D-4164-8457-62490BABA7ED}" destId="{D342D17F-331C-4614-8DE7-B9845FA5B8D8}" srcOrd="2" destOrd="0" presId="urn:microsoft.com/office/officeart/2018/2/layout/IconVerticalSolidList"/>
    <dgm:cxn modelId="{FE6362C0-F57D-40C3-8E62-ADEA3FF4F6A3}" type="presParOf" srcId="{D342D17F-331C-4614-8DE7-B9845FA5B8D8}" destId="{C2C3E045-87D2-4F3E-AC86-F5F2B600A954}" srcOrd="0" destOrd="0" presId="urn:microsoft.com/office/officeart/2018/2/layout/IconVerticalSolidList"/>
    <dgm:cxn modelId="{C9389979-9FC0-4EF8-8769-28FB3FA064CF}" type="presParOf" srcId="{D342D17F-331C-4614-8DE7-B9845FA5B8D8}" destId="{28F4B060-CE64-4761-B3BE-061096A22D66}" srcOrd="1" destOrd="0" presId="urn:microsoft.com/office/officeart/2018/2/layout/IconVerticalSolidList"/>
    <dgm:cxn modelId="{CC23D1BE-D2C2-49FC-B16D-08E76A2BB703}" type="presParOf" srcId="{D342D17F-331C-4614-8DE7-B9845FA5B8D8}" destId="{34FB6D69-425C-4209-B296-CBEB1E9D77FC}" srcOrd="2" destOrd="0" presId="urn:microsoft.com/office/officeart/2018/2/layout/IconVerticalSolidList"/>
    <dgm:cxn modelId="{E5CDF3AC-4DC2-43F9-B21C-A1D638218ED7}" type="presParOf" srcId="{D342D17F-331C-4614-8DE7-B9845FA5B8D8}" destId="{CA4B53BD-24CB-463A-8F17-8107877D8D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7480E-9A3D-4DC7-8FA0-2A02A8B9487F}">
      <dsp:nvSpPr>
        <dsp:cNvPr id="0" name=""/>
        <dsp:cNvSpPr/>
      </dsp:nvSpPr>
      <dsp:spPr>
        <a:xfrm>
          <a:off x="0" y="581977"/>
          <a:ext cx="9601200" cy="10744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4A627-062C-4132-9129-9E1602BF91CF}">
      <dsp:nvSpPr>
        <dsp:cNvPr id="0" name=""/>
        <dsp:cNvSpPr/>
      </dsp:nvSpPr>
      <dsp:spPr>
        <a:xfrm>
          <a:off x="325012" y="823721"/>
          <a:ext cx="590931" cy="5909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4605DB-950F-4AAB-8CBD-2BAA57CF8A3A}">
      <dsp:nvSpPr>
        <dsp:cNvPr id="0" name=""/>
        <dsp:cNvSpPr/>
      </dsp:nvSpPr>
      <dsp:spPr>
        <a:xfrm>
          <a:off x="1240955" y="581977"/>
          <a:ext cx="8360244" cy="107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09" tIns="113709" rIns="113709" bIns="113709" numCol="1" spcCol="1270" anchor="ctr" anchorCtr="0">
          <a:noAutofit/>
        </a:bodyPr>
        <a:lstStyle/>
        <a:p>
          <a:pPr marL="0" lvl="0" indent="0" algn="l" defTabSz="844550">
            <a:lnSpc>
              <a:spcPct val="100000"/>
            </a:lnSpc>
            <a:spcBef>
              <a:spcPct val="0"/>
            </a:spcBef>
            <a:spcAft>
              <a:spcPct val="35000"/>
            </a:spcAft>
            <a:buNone/>
          </a:pPr>
          <a:r>
            <a:rPr kumimoji="1" lang="en-US" sz="1900" kern="1200" baseline="0" dirty="0"/>
            <a:t>To check whether stock sectors can be classified according to the level of investor interest. </a:t>
          </a:r>
          <a:endParaRPr lang="en-US" sz="1900" kern="1200" dirty="0"/>
        </a:p>
      </dsp:txBody>
      <dsp:txXfrm>
        <a:off x="1240955" y="581977"/>
        <a:ext cx="8360244" cy="1074420"/>
      </dsp:txXfrm>
    </dsp:sp>
    <dsp:sp modelId="{C2C3E045-87D2-4F3E-AC86-F5F2B600A954}">
      <dsp:nvSpPr>
        <dsp:cNvPr id="0" name=""/>
        <dsp:cNvSpPr/>
      </dsp:nvSpPr>
      <dsp:spPr>
        <a:xfrm>
          <a:off x="0" y="1925002"/>
          <a:ext cx="9601200" cy="10744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F4B060-CE64-4761-B3BE-061096A22D66}">
      <dsp:nvSpPr>
        <dsp:cNvPr id="0" name=""/>
        <dsp:cNvSpPr/>
      </dsp:nvSpPr>
      <dsp:spPr>
        <a:xfrm>
          <a:off x="325012" y="2166747"/>
          <a:ext cx="590931" cy="5909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B53BD-24CB-463A-8F17-8107877D8D7B}">
      <dsp:nvSpPr>
        <dsp:cNvPr id="0" name=""/>
        <dsp:cNvSpPr/>
      </dsp:nvSpPr>
      <dsp:spPr>
        <a:xfrm>
          <a:off x="1240955" y="1925002"/>
          <a:ext cx="8360244" cy="107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09" tIns="113709" rIns="113709" bIns="113709" numCol="1" spcCol="1270" anchor="ctr" anchorCtr="0">
          <a:noAutofit/>
        </a:bodyPr>
        <a:lstStyle/>
        <a:p>
          <a:pPr marL="0" lvl="0" indent="0" algn="l" defTabSz="844550">
            <a:lnSpc>
              <a:spcPct val="100000"/>
            </a:lnSpc>
            <a:spcBef>
              <a:spcPct val="0"/>
            </a:spcBef>
            <a:spcAft>
              <a:spcPct val="35000"/>
            </a:spcAft>
            <a:buNone/>
          </a:pPr>
          <a:r>
            <a:rPr kumimoji="1" lang="en-US" altLang="zh-CN" sz="1900" kern="1200" baseline="0" dirty="0"/>
            <a:t>Based on the results of social network analysis for stock classification, using investor sentiment scores</a:t>
          </a:r>
          <a:r>
            <a:rPr kumimoji="1" lang="zh-CN" altLang="en-US" sz="1900" kern="1200" baseline="0" dirty="0"/>
            <a:t> </a:t>
          </a:r>
          <a:r>
            <a:rPr kumimoji="1" lang="en-US" altLang="zh-CN" sz="1900" kern="1200" baseline="0" dirty="0"/>
            <a:t>to</a:t>
          </a:r>
          <a:r>
            <a:rPr kumimoji="1" lang="zh-CN" altLang="en-US" sz="1900" kern="1200" baseline="0" dirty="0"/>
            <a:t> </a:t>
          </a:r>
          <a:r>
            <a:rPr kumimoji="1" lang="en-US" altLang="zh-CN" sz="1900" kern="1200" baseline="0" dirty="0"/>
            <a:t>predict</a:t>
          </a:r>
          <a:r>
            <a:rPr kumimoji="1" lang="zh-CN" altLang="en-US" sz="1900" kern="1200" baseline="0" dirty="0"/>
            <a:t> </a:t>
          </a:r>
          <a:r>
            <a:rPr kumimoji="1" lang="en-US" altLang="zh-CN" sz="1900" kern="1200" baseline="0" dirty="0"/>
            <a:t>stock prices and comparing</a:t>
          </a:r>
          <a:r>
            <a:rPr kumimoji="1" lang="zh-CN" altLang="en-US" sz="1900" kern="1200" baseline="0" dirty="0"/>
            <a:t> </a:t>
          </a:r>
          <a:r>
            <a:rPr kumimoji="1" lang="en-US" altLang="zh-CN" sz="1900" kern="1200" baseline="0" dirty="0"/>
            <a:t>the accuracy of the</a:t>
          </a:r>
          <a:r>
            <a:rPr kumimoji="1" lang="zh-CN" altLang="en-US" sz="1900" kern="1200" baseline="0" dirty="0"/>
            <a:t> </a:t>
          </a:r>
          <a:r>
            <a:rPr kumimoji="1" lang="en-US" altLang="zh-CN" sz="1900" kern="1200" baseline="0" dirty="0"/>
            <a:t>prediction</a:t>
          </a:r>
          <a:r>
            <a:rPr kumimoji="1" lang="zh-CN" altLang="en-US" sz="1900" kern="1200" baseline="0" dirty="0"/>
            <a:t> </a:t>
          </a:r>
          <a:r>
            <a:rPr kumimoji="1" lang="en-US" altLang="zh-CN" sz="1900" kern="1200" baseline="0" dirty="0"/>
            <a:t>model</a:t>
          </a:r>
          <a:r>
            <a:rPr kumimoji="1" lang="zh-CN" altLang="en-US" sz="1900" kern="1200" baseline="0" dirty="0"/>
            <a:t> </a:t>
          </a:r>
          <a:r>
            <a:rPr kumimoji="1" lang="en-US" altLang="zh-CN" sz="1900" kern="1200" baseline="0" dirty="0"/>
            <a:t>between those two stock</a:t>
          </a:r>
          <a:r>
            <a:rPr kumimoji="1" lang="zh-CN" altLang="en-US" sz="1900" kern="1200" baseline="0" dirty="0"/>
            <a:t> </a:t>
          </a:r>
          <a:r>
            <a:rPr kumimoji="1" lang="en-US" altLang="zh-CN" sz="1900" kern="1200" baseline="0" dirty="0"/>
            <a:t>sector classifications.</a:t>
          </a:r>
          <a:endParaRPr lang="en-US" sz="1900" kern="1200" dirty="0"/>
        </a:p>
      </dsp:txBody>
      <dsp:txXfrm>
        <a:off x="1240955" y="1925002"/>
        <a:ext cx="8360244" cy="10744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369C5-FBF7-7E46-B317-97444399A8DC}" type="datetimeFigureOut">
              <a:rPr kumimoji="1" lang="zh-CN" altLang="en-US" smtClean="0"/>
              <a:t>2022/5/31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61EC0-B245-1C4E-AA06-F4E26ABD9147}" type="slidenum">
              <a:rPr kumimoji="1" lang="zh-CN" altLang="en-US" smtClean="0"/>
              <a:t>‹#›</a:t>
            </a:fld>
            <a:endParaRPr kumimoji="1" lang="zh-CN" altLang="en-US"/>
          </a:p>
        </p:txBody>
      </p:sp>
    </p:spTree>
    <p:extLst>
      <p:ext uri="{BB962C8B-B14F-4D97-AF65-F5344CB8AC3E}">
        <p14:creationId xmlns:p14="http://schemas.microsoft.com/office/powerpoint/2010/main" val="19093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 </a:t>
            </a:r>
            <a:r>
              <a:rPr kumimoji="1" lang="en-US" altLang="zh-CN" sz="1200" dirty="0"/>
              <a:t>Most previous studies devoted to establishing the relationship between </a:t>
            </a:r>
            <a:r>
              <a:rPr kumimoji="1" lang="en-US" altLang="zh-CN" sz="1200" b="1" dirty="0"/>
              <a:t>public sentiment</a:t>
            </a:r>
            <a:r>
              <a:rPr kumimoji="1" lang="en-US" altLang="zh-CN" sz="1200" dirty="0"/>
              <a:t> and stock market movement use data from the</a:t>
            </a:r>
            <a:r>
              <a:rPr kumimoji="1" lang="zh-CN" altLang="en-US" sz="1200" dirty="0"/>
              <a:t> </a:t>
            </a:r>
            <a:r>
              <a:rPr kumimoji="1" lang="en-US" altLang="zh-CN" sz="1200" dirty="0"/>
              <a:t>Twitter/Reddit,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 However, </a:t>
            </a:r>
            <a:r>
              <a:rPr lang="en-US" altLang="zh-CN" sz="1200" b="0" i="0" u="none" strike="noStrike" kern="1200" dirty="0">
                <a:solidFill>
                  <a:schemeClr val="tx1"/>
                </a:solidFill>
                <a:effectLst/>
                <a:latin typeface="+mn-lt"/>
                <a:ea typeface="+mn-ea"/>
                <a:cs typeface="+mn-cs"/>
              </a:rPr>
              <a:t>twitter do not embody a large number of emotional investor trends.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dirty="0">
                <a:solidFill>
                  <a:schemeClr val="tx1"/>
                </a:solidFill>
                <a:effectLst/>
                <a:latin typeface="+mn-lt"/>
                <a:ea typeface="+mn-ea"/>
                <a:cs typeface="+mn-cs"/>
              </a:rPr>
              <a:t>- Therefore,</a:t>
            </a:r>
            <a:r>
              <a:rPr kumimoji="0" lang="zh-CN" altLang="en-US" sz="1200" b="0" i="0" u="none" strike="noStrike" kern="1200" dirty="0">
                <a:solidFill>
                  <a:schemeClr val="tx1"/>
                </a:solidFill>
                <a:effectLst/>
                <a:latin typeface="+mn-lt"/>
                <a:ea typeface="+mn-ea"/>
                <a:cs typeface="+mn-cs"/>
              </a:rPr>
              <a:t> </a:t>
            </a:r>
            <a:r>
              <a:rPr kumimoji="0" lang="en-US" altLang="zh-CN" sz="1200" b="0" i="0" u="none" strike="noStrike" kern="1200" dirty="0">
                <a:solidFill>
                  <a:schemeClr val="tx1"/>
                </a:solidFill>
                <a:effectLst/>
                <a:latin typeface="+mn-lt"/>
                <a:ea typeface="+mn-ea"/>
                <a:cs typeface="+mn-cs"/>
              </a:rPr>
              <a:t>those </a:t>
            </a:r>
            <a:r>
              <a:rPr kumimoji="1" lang="en-US" altLang="zh-CN" sz="1200" b="0" i="0" u="none" strike="noStrike" kern="1200" dirty="0">
                <a:solidFill>
                  <a:schemeClr val="tx1"/>
                </a:solidFill>
                <a:effectLst/>
                <a:latin typeface="+mn-lt"/>
                <a:ea typeface="+mn-ea"/>
                <a:cs typeface="+mn-cs"/>
              </a:rPr>
              <a:t>Previous research about public sentiment give the reason why I choose investor sentiment to investigate in my research</a:t>
            </a: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Stocktwits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focused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financial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instrucments</a:t>
            </a:r>
            <a:endParaRPr lang="en-US" altLang="zh-CN" sz="1200" b="0" i="0" u="none" strike="noStrike" kern="1200" dirty="0">
              <a:solidFill>
                <a:schemeClr val="tx1"/>
              </a:solidFill>
              <a:effectLst/>
              <a:latin typeface="+mn-lt"/>
              <a:ea typeface="+mn-ea"/>
              <a:cs typeface="+mn-cs"/>
            </a:endParaRPr>
          </a:p>
          <a:p>
            <a:pPr marL="171450" indent="-171450">
              <a:buFontTx/>
              <a:buChar char="-"/>
            </a:pPr>
            <a:endParaRPr kumimoji="1" lang="en-US" altLang="zh-CN" sz="1200" b="0" i="0" u="none" strike="noStrike" kern="1200" dirty="0">
              <a:solidFill>
                <a:schemeClr val="tx1"/>
              </a:solidFill>
              <a:effectLst/>
              <a:latin typeface="+mn-lt"/>
              <a:ea typeface="+mn-ea"/>
              <a:cs typeface="+mn-cs"/>
            </a:endParaRPr>
          </a:p>
          <a:p>
            <a:pPr marL="171450" indent="-171450">
              <a:buFontTx/>
              <a:buChar char="-"/>
            </a:pPr>
            <a:r>
              <a:rPr kumimoji="1" lang="en-US" altLang="zh-CN" sz="1200" b="0" i="0" u="none" strike="noStrike" kern="1200" dirty="0">
                <a:solidFill>
                  <a:schemeClr val="tx1"/>
                </a:solidFill>
                <a:effectLst/>
                <a:latin typeface="+mn-lt"/>
                <a:ea typeface="+mn-ea"/>
                <a:cs typeface="+mn-cs"/>
              </a:rPr>
              <a:t>The argument against the belief that investor sentiment affects stock prices is that any effects caused by sentiment should, in theory, be eliminated by rational traders seeking to exploit the profit opportunities created by </a:t>
            </a:r>
            <a:r>
              <a:rPr kumimoji="1" lang="en-US" altLang="zh-CN" sz="1200" b="0" i="0" u="none" strike="noStrike" kern="1200" dirty="0" err="1">
                <a:solidFill>
                  <a:schemeClr val="tx1"/>
                </a:solidFill>
                <a:effectLst/>
                <a:latin typeface="+mn-lt"/>
                <a:ea typeface="+mn-ea"/>
                <a:cs typeface="+mn-cs"/>
              </a:rPr>
              <a:t>mispricings</a:t>
            </a:r>
            <a:r>
              <a:rPr kumimoji="1" lang="en-US" altLang="zh-CN" sz="1200" b="0" i="0" u="none" strike="noStrike" kern="1200" dirty="0">
                <a:solidFill>
                  <a:schemeClr val="tx1"/>
                </a:solidFill>
                <a:effectLst/>
                <a:latin typeface="+mn-lt"/>
                <a:ea typeface="+mn-ea"/>
                <a:cs typeface="+mn-cs"/>
              </a:rPr>
              <a:t>. However, if there are limits to arbitrage, rational traders cannot fully exploit such opportunities—and sentiment effects become more likely.</a:t>
            </a:r>
            <a:r>
              <a:rPr kumimoji="1" lang="zh-CN" altLang="en-US" sz="1200" b="0" i="0" u="none" strike="noStrike" kern="1200" dirty="0">
                <a:solidFill>
                  <a:schemeClr val="tx1"/>
                </a:solidFill>
                <a:effectLst/>
                <a:latin typeface="+mn-lt"/>
                <a:ea typeface="+mn-ea"/>
                <a:cs typeface="+mn-cs"/>
              </a:rPr>
              <a:t>反对投资者情绪会影响股价的观点是，从理论上讲，任何由情绪引起的影响都应该被理性的交易员消除，他们试图利用错误定价带来的利润机会。然而，如果存在套利限制，理性的交易者就无法充分利用这些机会</a:t>
            </a:r>
            <a:r>
              <a:rPr kumimoji="1" lang="en-US" altLang="zh-CN" sz="1200" b="0" i="0" u="none" strike="noStrike" kern="1200" dirty="0">
                <a:solidFill>
                  <a:schemeClr val="tx1"/>
                </a:solidFill>
                <a:effectLst/>
                <a:latin typeface="+mn-lt"/>
                <a:ea typeface="+mn-ea"/>
                <a:cs typeface="+mn-cs"/>
              </a:rPr>
              <a:t>——</a:t>
            </a:r>
            <a:r>
              <a:rPr kumimoji="1" lang="zh-CN" altLang="en-US" sz="1200" b="0" i="0" u="none" strike="noStrike" kern="1200" dirty="0">
                <a:solidFill>
                  <a:schemeClr val="tx1"/>
                </a:solidFill>
                <a:effectLst/>
                <a:latin typeface="+mn-lt"/>
                <a:ea typeface="+mn-ea"/>
                <a:cs typeface="+mn-cs"/>
              </a:rPr>
              <a:t>情绪效应就更有可能出现。</a:t>
            </a:r>
          </a:p>
          <a:p>
            <a:pPr marL="171450" indent="-171450">
              <a:buFontTx/>
              <a:buChar char="-"/>
            </a:pPr>
            <a:r>
              <a:rPr kumimoji="1" lang="en-US" altLang="zh-CN" sz="1200" b="0" i="0" u="none" strike="noStrike" kern="1200" dirty="0">
                <a:solidFill>
                  <a:schemeClr val="tx1"/>
                </a:solidFill>
                <a:effectLst/>
                <a:latin typeface="+mn-lt"/>
                <a:ea typeface="+mn-ea"/>
                <a:cs typeface="+mn-cs"/>
              </a:rPr>
              <a:t>Arbitrage:</a:t>
            </a:r>
            <a:r>
              <a:rPr kumimoji="1"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arbitrage is the practice of taking advantage of a difference in prices in two or more markets</a:t>
            </a:r>
            <a:endParaRPr kumimoji="1" lang="en-US" altLang="zh-CN" sz="1200" b="0" i="0" u="none" strike="noStrike" kern="1200" dirty="0">
              <a:solidFill>
                <a:schemeClr val="tx1"/>
              </a:solidFill>
              <a:effectLst/>
              <a:latin typeface="+mn-lt"/>
              <a:ea typeface="+mn-ea"/>
              <a:cs typeface="+mn-cs"/>
            </a:endParaRPr>
          </a:p>
          <a:p>
            <a:pPr marL="171450" indent="-171450">
              <a:buFontTx/>
              <a:buChar char="-"/>
            </a:pPr>
            <a:endParaRPr kumimoji="1"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08C435B-6811-2A43-BF2A-D5C3F82B53D6}" type="slidenum">
              <a:rPr kumimoji="1" lang="zh-CN" altLang="en-US" smtClean="0"/>
              <a:t>2</a:t>
            </a:fld>
            <a:endParaRPr kumimoji="1" lang="zh-CN" altLang="en-US"/>
          </a:p>
        </p:txBody>
      </p:sp>
    </p:spTree>
    <p:extLst>
      <p:ext uri="{BB962C8B-B14F-4D97-AF65-F5344CB8AC3E}">
        <p14:creationId xmlns:p14="http://schemas.microsoft.com/office/powerpoint/2010/main" val="333411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 better predict the stock price,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research builds a random forest regression model to predict the stock price based on investor sentiment. </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a:solidFill>
                  <a:schemeClr val="tx1"/>
                </a:solidFill>
                <a:effectLst/>
                <a:latin typeface="+mn-lt"/>
                <a:ea typeface="+mn-ea"/>
                <a:cs typeface="+mn-cs"/>
              </a:rPr>
              <a:t>The stock prediction model is constructed for each of the five sectors,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a:solidFill>
                  <a:schemeClr val="tx1"/>
                </a:solidFill>
                <a:effectLst/>
                <a:latin typeface="+mn-lt"/>
                <a:ea typeface="+mn-ea"/>
                <a:cs typeface="+mn-cs"/>
              </a:rPr>
              <a:t>in which the daily sentiment scores 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stocks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 the independent variables,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a:solidFill>
                  <a:schemeClr val="tx1"/>
                </a:solidFill>
                <a:effectLst/>
                <a:latin typeface="+mn-lt"/>
                <a:ea typeface="+mn-ea"/>
                <a:cs typeface="+mn-cs"/>
              </a:rPr>
              <a:t>and the daily adjusted closing price of the stock sector index is the dependent variable </a:t>
            </a:r>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12</a:t>
            </a:fld>
            <a:endParaRPr kumimoji="1" lang="zh-CN" altLang="en-US"/>
          </a:p>
        </p:txBody>
      </p:sp>
    </p:spTree>
    <p:extLst>
      <p:ext uri="{BB962C8B-B14F-4D97-AF65-F5344CB8AC3E}">
        <p14:creationId xmlns:p14="http://schemas.microsoft.com/office/powerpoint/2010/main" val="192859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financials sector, in the right hand side is the result after stock price prediction,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The blue line is the actual price, the red line the predicted price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The upper plot is the result based on the yahoo finance sector classification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The bottom plot is based on community detection sector classification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Let’s check the error analysis result, we can find out the accuracy of the model based on community detection sector classification is higher than the model based on the yahoo finance sector classification</a:t>
            </a:r>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13</a:t>
            </a:fld>
            <a:endParaRPr kumimoji="1" lang="zh-CN" altLang="en-US"/>
          </a:p>
        </p:txBody>
      </p:sp>
    </p:spTree>
    <p:extLst>
      <p:ext uri="{BB962C8B-B14F-4D97-AF65-F5344CB8AC3E}">
        <p14:creationId xmlns:p14="http://schemas.microsoft.com/office/powerpoint/2010/main" val="37983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next three sectors, I got the same results that the accuracy of the model based on community detection’s sector are higher</a:t>
            </a:r>
            <a:endParaRPr kumimoji="1" lang="zh-CN" altLang="en-US"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14</a:t>
            </a:fld>
            <a:endParaRPr kumimoji="1" lang="zh-CN" altLang="en-US"/>
          </a:p>
        </p:txBody>
      </p:sp>
    </p:spTree>
    <p:extLst>
      <p:ext uri="{BB962C8B-B14F-4D97-AF65-F5344CB8AC3E}">
        <p14:creationId xmlns:p14="http://schemas.microsoft.com/office/powerpoint/2010/main" val="129779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in information technology sector, the model based on yahoo finance‘s sector has higher accuracy. </a:t>
            </a:r>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17</a:t>
            </a:fld>
            <a:endParaRPr kumimoji="1" lang="zh-CN" altLang="en-US"/>
          </a:p>
        </p:txBody>
      </p:sp>
    </p:spTree>
    <p:extLst>
      <p:ext uri="{BB962C8B-B14F-4D97-AF65-F5344CB8AC3E}">
        <p14:creationId xmlns:p14="http://schemas.microsoft.com/office/powerpoint/2010/main" val="938135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sum up, I found out</a:t>
            </a:r>
            <a:endParaRPr kumimoji="1" lang="zh-CN" altLang="en-US"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18</a:t>
            </a:fld>
            <a:endParaRPr kumimoji="1" lang="zh-CN" altLang="en-US"/>
          </a:p>
        </p:txBody>
      </p:sp>
    </p:spTree>
    <p:extLst>
      <p:ext uri="{BB962C8B-B14F-4D97-AF65-F5344CB8AC3E}">
        <p14:creationId xmlns:p14="http://schemas.microsoft.com/office/powerpoint/2010/main" val="2000313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sz="1200" dirty="0"/>
              <a:t>instead of using polarity as sentiment score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sz="1200" dirty="0"/>
              <a:t>Since there is lots of emojis in comments, </a:t>
            </a:r>
            <a:r>
              <a:rPr lang="en-US" altLang="zh-CN" sz="1200" b="1" i="0" u="none" strike="noStrike" kern="1200" dirty="0">
                <a:solidFill>
                  <a:schemeClr val="tx1"/>
                </a:solidFill>
                <a:effectLst/>
                <a:latin typeface="+mn-lt"/>
                <a:ea typeface="+mn-ea"/>
                <a:cs typeface="+mn-cs"/>
              </a:rPr>
              <a:t>VADER can performs very well with emojis, slangs, and acronyms in sentences</a:t>
            </a:r>
            <a:endParaRPr kumimoji="1" lang="en-US" altLang="zh-CN"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sz="1200" dirty="0"/>
              <a:t>To constructed the sentiment index, I plan to use multiple market-based indicators, Such as, trading volume, </a:t>
            </a:r>
            <a:r>
              <a:rPr lang="en-US" altLang="zh-CN" sz="1200" b="1" i="0" u="none" strike="noStrike" kern="1200" dirty="0">
                <a:solidFill>
                  <a:schemeClr val="tx1"/>
                </a:solidFill>
                <a:effectLst/>
                <a:latin typeface="+mn-lt"/>
                <a:ea typeface="+mn-ea"/>
                <a:cs typeface="+mn-cs"/>
              </a:rPr>
              <a:t> market turnover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sz="1200" dirty="0"/>
              <a:t>those indicators directly reflect the investor’s </a:t>
            </a:r>
            <a:r>
              <a:rPr kumimoji="1" lang="en-US" altLang="zh-CN" sz="1200" dirty="0" err="1"/>
              <a:t>behaviour</a:t>
            </a:r>
            <a:r>
              <a:rPr kumimoji="1" lang="en-US" altLang="zh-CN"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CN" sz="1200" dirty="0"/>
              <a:t>By using the larger dataset to improve the model performance.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1" lang="en-US" altLang="zh-CN"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0" i="0" u="none" strike="noStrike" kern="1200" dirty="0">
                <a:solidFill>
                  <a:schemeClr val="tx1"/>
                </a:solidFill>
                <a:effectLst/>
                <a:latin typeface="+mn-lt"/>
                <a:ea typeface="+mn-ea"/>
                <a:cs typeface="+mn-cs"/>
              </a:rPr>
              <a:t>Put/call ratio (or put–call ratio, PCR) is a technical indicator demonstrating investors' sentiment.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0" i="0" u="none" strike="noStrike" kern="1200" dirty="0">
                <a:solidFill>
                  <a:schemeClr val="tx1"/>
                </a:solidFill>
                <a:effectLst/>
                <a:latin typeface="+mn-lt"/>
                <a:ea typeface="+mn-ea"/>
                <a:cs typeface="+mn-cs"/>
              </a:rPr>
              <a:t>The ratio represents a proportion between all the put options and all the call options purchased on any given day.</a:t>
            </a:r>
            <a:endParaRPr kumimoji="1" lang="zh-CN" altLang="en-US"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19</a:t>
            </a:fld>
            <a:endParaRPr kumimoji="1" lang="zh-CN" altLang="en-US"/>
          </a:p>
        </p:txBody>
      </p:sp>
    </p:spTree>
    <p:extLst>
      <p:ext uri="{BB962C8B-B14F-4D97-AF65-F5344CB8AC3E}">
        <p14:creationId xmlns:p14="http://schemas.microsoft.com/office/powerpoint/2010/main" val="213225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StockTwits</a:t>
            </a:r>
            <a:r>
              <a:rPr lang="en-US" altLang="zh-CN" sz="1200" kern="1200" dirty="0">
                <a:solidFill>
                  <a:schemeClr val="tx1"/>
                </a:solidFill>
                <a:effectLst/>
                <a:latin typeface="+mn-lt"/>
                <a:ea typeface="+mn-ea"/>
                <a:cs typeface="+mn-cs"/>
              </a:rPr>
              <a:t>: Different from those general social networks, such as twitter/</a:t>
            </a:r>
            <a:r>
              <a:rPr lang="en-US" altLang="zh-CN" sz="1200" kern="1200" dirty="0" err="1">
                <a:solidFill>
                  <a:schemeClr val="tx1"/>
                </a:solidFill>
                <a:effectLst/>
                <a:latin typeface="+mn-lt"/>
                <a:ea typeface="+mn-ea"/>
                <a:cs typeface="+mn-cs"/>
              </a:rPr>
              <a:t>facebook</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 almost all the information on </a:t>
            </a:r>
            <a:r>
              <a:rPr lang="en-US" altLang="zh-CN" sz="1200" kern="1200" dirty="0" err="1">
                <a:solidFill>
                  <a:schemeClr val="tx1"/>
                </a:solidFill>
                <a:effectLst/>
                <a:latin typeface="+mn-lt"/>
                <a:ea typeface="+mn-ea"/>
                <a:cs typeface="+mn-cs"/>
              </a:rPr>
              <a:t>StockTwits</a:t>
            </a:r>
            <a:r>
              <a:rPr lang="en-US" altLang="zh-CN" sz="1200" kern="1200" dirty="0">
                <a:solidFill>
                  <a:schemeClr val="tx1"/>
                </a:solidFill>
                <a:effectLst/>
                <a:latin typeface="+mn-lt"/>
                <a:ea typeface="+mn-ea"/>
                <a:cs typeface="+mn-cs"/>
              </a:rPr>
              <a:t> is directly related to stocks or other financial instruments, </a:t>
            </a:r>
          </a:p>
          <a:p>
            <a:pPr marL="171450" indent="-171450">
              <a:buFontTx/>
              <a:buChar char="-"/>
            </a:pPr>
            <a:r>
              <a:rPr lang="en-US" altLang="zh-CN" sz="1200" kern="1200" dirty="0">
                <a:solidFill>
                  <a:schemeClr val="tx1"/>
                </a:solidFill>
                <a:effectLst/>
                <a:latin typeface="+mn-lt"/>
                <a:ea typeface="+mn-ea"/>
                <a:cs typeface="+mn-cs"/>
              </a:rPr>
              <a:t>so, it is a natural data source to collect investors’ perceptions</a:t>
            </a:r>
          </a:p>
          <a:p>
            <a:pPr marL="171450" indent="-171450">
              <a:buFontTx/>
              <a:buChar char="-"/>
            </a:pPr>
            <a:r>
              <a:rPr kumimoji="1" lang="en-US" altLang="zh-CN" sz="1200" kern="1200" dirty="0">
                <a:solidFill>
                  <a:schemeClr val="tx1"/>
                </a:solidFill>
                <a:effectLst/>
                <a:latin typeface="+mn-lt"/>
                <a:ea typeface="+mn-ea"/>
                <a:cs typeface="+mn-cs"/>
              </a:rPr>
              <a:t>And</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here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a</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quick</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view</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for</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stocktwits</a:t>
            </a:r>
            <a:r>
              <a:rPr kumimoji="1" lang="en-US" altLang="zh-CN" sz="1200" kern="1200" dirty="0">
                <a:solidFill>
                  <a:schemeClr val="tx1"/>
                </a:solidFill>
                <a:effectLst/>
                <a:latin typeface="+mn-lt"/>
                <a:ea typeface="+mn-ea"/>
                <a:cs typeface="+mn-cs"/>
              </a:rPr>
              <a: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highlight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part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user</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posts,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collect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them</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for</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sentiment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analysis</a:t>
            </a:r>
          </a:p>
          <a:p>
            <a:pPr marL="171450" indent="-171450">
              <a:buFontTx/>
              <a:buChar char="-"/>
            </a:pPr>
            <a:endParaRPr kumimoji="1" lang="en-US" altLang="zh-CN" sz="1200" kern="1200" dirty="0">
              <a:solidFill>
                <a:schemeClr val="tx1"/>
              </a:solidFill>
              <a:effectLst/>
              <a:latin typeface="+mn-lt"/>
              <a:ea typeface="+mn-ea"/>
              <a:cs typeface="+mn-cs"/>
            </a:endParaRPr>
          </a:p>
          <a:p>
            <a:pPr marL="171450" indent="-171450">
              <a:buFontTx/>
              <a:buChar char="-"/>
            </a:pPr>
            <a:r>
              <a:rPr kumimoji="1" lang="en-US" altLang="zh-CN" sz="1200" kern="1200" dirty="0">
                <a:solidFill>
                  <a:schemeClr val="tx1"/>
                </a:solidFill>
                <a:effectLst/>
                <a:latin typeface="+mn-lt"/>
                <a:ea typeface="+mn-ea"/>
                <a:cs typeface="+mn-cs"/>
              </a:rPr>
              <a:t>It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sentiment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score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which</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calculate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post’s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polarity</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based</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on</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sentiment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analysis</a:t>
            </a:r>
          </a:p>
          <a:p>
            <a:pPr marL="171450" indent="-171450">
              <a:buFontTx/>
              <a:buChar char="-"/>
            </a:pPr>
            <a:endParaRPr kumimoji="1" lang="zh-CN" altLang="en-US" dirty="0"/>
          </a:p>
        </p:txBody>
      </p:sp>
      <p:sp>
        <p:nvSpPr>
          <p:cNvPr id="4" name="灯片编号占位符 3"/>
          <p:cNvSpPr>
            <a:spLocks noGrp="1"/>
          </p:cNvSpPr>
          <p:nvPr>
            <p:ph type="sldNum" sz="quarter" idx="5"/>
          </p:nvPr>
        </p:nvSpPr>
        <p:spPr/>
        <p:txBody>
          <a:bodyPr/>
          <a:lstStyle/>
          <a:p>
            <a:fld id="{508C435B-6811-2A43-BF2A-D5C3F82B53D6}" type="slidenum">
              <a:rPr kumimoji="1" lang="zh-CN" altLang="en-US" smtClean="0"/>
              <a:t>4</a:t>
            </a:fld>
            <a:endParaRPr kumimoji="1" lang="zh-CN" altLang="en-US"/>
          </a:p>
        </p:txBody>
      </p:sp>
    </p:spTree>
    <p:extLst>
      <p:ext uri="{BB962C8B-B14F-4D97-AF65-F5344CB8AC3E}">
        <p14:creationId xmlns:p14="http://schemas.microsoft.com/office/powerpoint/2010/main" val="3577151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research focuses on 50 stocks that are the holdings of S&amp;P 500 Top 50 index. The S&amp;P 500 Top 50 consists of 50 of the largest companies from the S&amp;P 500, reflecting U.S. mega-cap performance. The </a:t>
            </a:r>
            <a:endParaRPr lang="en-US" altLang="zh-CN" dirty="0"/>
          </a:p>
          <a:p>
            <a:r>
              <a:rPr lang="en-US" altLang="zh-CN" sz="1200" kern="1200" dirty="0">
                <a:solidFill>
                  <a:schemeClr val="tx1"/>
                </a:solidFill>
                <a:effectLst/>
                <a:latin typeface="+mn-lt"/>
                <a:ea typeface="+mn-ea"/>
                <a:cs typeface="+mn-cs"/>
              </a:rPr>
              <a:t>50 target stocks belong to five different sectors, each sector containing 10 stocks </a:t>
            </a:r>
            <a:endParaRPr lang="en-US" altLang="zh-CN" dirty="0"/>
          </a:p>
        </p:txBody>
      </p:sp>
      <p:sp>
        <p:nvSpPr>
          <p:cNvPr id="4" name="灯片编号占位符 3"/>
          <p:cNvSpPr>
            <a:spLocks noGrp="1"/>
          </p:cNvSpPr>
          <p:nvPr>
            <p:ph type="sldNum" sz="quarter" idx="5"/>
          </p:nvPr>
        </p:nvSpPr>
        <p:spPr/>
        <p:txBody>
          <a:bodyPr/>
          <a:lstStyle/>
          <a:p>
            <a:fld id="{508C435B-6811-2A43-BF2A-D5C3F82B53D6}" type="slidenum">
              <a:rPr kumimoji="1" lang="zh-CN" altLang="en-US" smtClean="0"/>
              <a:t>5</a:t>
            </a:fld>
            <a:endParaRPr kumimoji="1" lang="zh-CN" altLang="en-US"/>
          </a:p>
        </p:txBody>
      </p:sp>
    </p:spTree>
    <p:extLst>
      <p:ext uri="{BB962C8B-B14F-4D97-AF65-F5344CB8AC3E}">
        <p14:creationId xmlns:p14="http://schemas.microsoft.com/office/powerpoint/2010/main" val="190964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market data consists of historical daily data from five target sector index,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S&amp;P Sector and Industry Indices measure segments of the U.S. stock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target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stocks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include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index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respectively</a:t>
            </a:r>
            <a:endParaRPr lang="en-US" altLang="zh-CN" dirty="0"/>
          </a:p>
          <a:p>
            <a:pPr marL="171450" indent="-171450">
              <a:buFontTx/>
              <a:buChar char="-"/>
            </a:pPr>
            <a:r>
              <a:rPr lang="en-US" altLang="zh-CN" sz="1200" b="0" i="0" u="none" strike="noStrike" kern="1200" dirty="0" err="1">
                <a:solidFill>
                  <a:schemeClr val="tx1"/>
                </a:solidFill>
                <a:effectLst/>
                <a:latin typeface="+mn-lt"/>
                <a:ea typeface="+mn-ea"/>
                <a:cs typeface="+mn-cs"/>
              </a:rPr>
              <a:t>i</a:t>
            </a:r>
            <a:r>
              <a:rPr lang="en-US" altLang="zh-CN" sz="1200" b="0" i="0" u="none" strike="noStrike" kern="1200" dirty="0">
                <a:solidFill>
                  <a:schemeClr val="tx1"/>
                </a:solidFill>
                <a:effectLst/>
                <a:latin typeface="+mn-lt"/>
                <a:ea typeface="+mn-ea"/>
                <a:cs typeface="+mn-cs"/>
              </a:rPr>
              <a:t> chose adj close as dep variable in later analysis</a:t>
            </a:r>
          </a:p>
          <a:p>
            <a:pPr marL="171450" indent="-171450">
              <a:buFontTx/>
              <a:buChar char="-"/>
            </a:pPr>
            <a:endParaRPr lang="en-US" altLang="zh-CN" sz="1200" b="0" i="0" u="none" strike="noStrike" kern="1200" dirty="0">
              <a:solidFill>
                <a:schemeClr val="tx1"/>
              </a:solidFill>
              <a:effectLst/>
              <a:latin typeface="+mn-lt"/>
              <a:ea typeface="+mn-ea"/>
              <a:cs typeface="+mn-cs"/>
            </a:endParaRPr>
          </a:p>
          <a:p>
            <a:pPr marL="171450" indent="-171450">
              <a:buFontTx/>
              <a:buChar char="-"/>
            </a:pPr>
            <a:endParaRPr lang="en-US" altLang="zh-CN" sz="1200" b="0" i="0" u="none" strike="noStrike" kern="1200" dirty="0">
              <a:solidFill>
                <a:schemeClr val="tx1"/>
              </a:solidFill>
              <a:effectLst/>
              <a:latin typeface="+mn-lt"/>
              <a:ea typeface="+mn-ea"/>
              <a:cs typeface="+mn-cs"/>
            </a:endParaRPr>
          </a:p>
          <a:p>
            <a:pPr marL="171450" indent="-171450">
              <a:buFontTx/>
              <a:buChar char="-"/>
            </a:pP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08C435B-6811-2A43-BF2A-D5C3F82B53D6}" type="slidenum">
              <a:rPr kumimoji="1" lang="zh-CN" altLang="en-US" smtClean="0"/>
              <a:t>6</a:t>
            </a:fld>
            <a:endParaRPr kumimoji="1" lang="zh-CN" altLang="en-US"/>
          </a:p>
        </p:txBody>
      </p:sp>
    </p:spTree>
    <p:extLst>
      <p:ext uri="{BB962C8B-B14F-4D97-AF65-F5344CB8AC3E}">
        <p14:creationId xmlns:p14="http://schemas.microsoft.com/office/powerpoint/2010/main" val="752967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 defined 50 target stocks as nodes and the number of users who jointly commented as edges.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When every two stocks have 23 or more common users, an edge will be generated between the two stocks </a:t>
            </a:r>
            <a:endParaRPr lang="en-US" altLang="zh-CN" dirty="0"/>
          </a:p>
          <a:p>
            <a:r>
              <a:rPr lang="en-US" altLang="zh-CN" sz="1200" kern="1200" dirty="0">
                <a:solidFill>
                  <a:schemeClr val="tx1"/>
                </a:solidFill>
                <a:effectLst/>
                <a:latin typeface="+mn-lt"/>
                <a:ea typeface="+mn-ea"/>
                <a:cs typeface="+mn-cs"/>
              </a:rPr>
              <a:t>There are 50 nodes and 1196 edges in the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can find out that 49 nodes are tightly connected, except for "</a:t>
            </a:r>
            <a:r>
              <a:rPr lang="en-US" altLang="zh-CN" sz="1200" kern="1200" dirty="0" err="1">
                <a:solidFill>
                  <a:schemeClr val="tx1"/>
                </a:solidFill>
                <a:effectLst/>
                <a:latin typeface="+mn-lt"/>
                <a:ea typeface="+mn-ea"/>
                <a:cs typeface="+mn-cs"/>
              </a:rPr>
              <a:t>foxa</a:t>
            </a:r>
            <a:r>
              <a:rPr lang="en-US" altLang="zh-CN"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reason for this result may be “</a:t>
            </a:r>
            <a:r>
              <a:rPr lang="en-US" altLang="zh-CN" sz="1200" kern="1200" dirty="0" err="1">
                <a:solidFill>
                  <a:schemeClr val="tx1"/>
                </a:solidFill>
                <a:effectLst/>
                <a:latin typeface="+mn-lt"/>
                <a:ea typeface="+mn-ea"/>
                <a:cs typeface="+mn-cs"/>
              </a:rPr>
              <a:t>foxa</a:t>
            </a:r>
            <a:r>
              <a:rPr lang="en-US" altLang="zh-CN" sz="1200" kern="1200" dirty="0">
                <a:solidFill>
                  <a:schemeClr val="tx1"/>
                </a:solidFill>
                <a:effectLst/>
                <a:latin typeface="+mn-lt"/>
                <a:ea typeface="+mn-ea"/>
                <a:cs typeface="+mn-cs"/>
              </a:rPr>
              <a:t>” has the lowest number of posts compared to the other 49 stocks </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7</a:t>
            </a:fld>
            <a:endParaRPr kumimoji="1" lang="zh-CN" altLang="en-US"/>
          </a:p>
        </p:txBody>
      </p:sp>
    </p:spTree>
    <p:extLst>
      <p:ext uri="{BB962C8B-B14F-4D97-AF65-F5344CB8AC3E}">
        <p14:creationId xmlns:p14="http://schemas.microsoft.com/office/powerpoint/2010/main" val="219521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the results obtained from the graph representation,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 decided to reclassify the 50 target stocks using the community detection with the method of the second eigenvector of the Laplacian matrix </a:t>
            </a:r>
            <a:endParaRPr lang="en-US" altLang="zh-CN" dirty="0"/>
          </a:p>
          <a:p>
            <a:endParaRPr kumimoji="1" lang="en-US" altLang="zh-CN" dirty="0"/>
          </a:p>
          <a:p>
            <a:r>
              <a:rPr kumimoji="1" lang="en-US" altLang="zh-CN" dirty="0"/>
              <a:t>And the graph is the 5 communities I detected </a:t>
            </a:r>
            <a:endParaRPr kumimoji="1" lang="zh-CN" altLang="en-US"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8</a:t>
            </a:fld>
            <a:endParaRPr kumimoji="1" lang="zh-CN" altLang="en-US"/>
          </a:p>
        </p:txBody>
      </p:sp>
    </p:spTree>
    <p:extLst>
      <p:ext uri="{BB962C8B-B14F-4D97-AF65-F5344CB8AC3E}">
        <p14:creationId xmlns:p14="http://schemas.microsoft.com/office/powerpoint/2010/main" val="54027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detailed information of each community</a:t>
            </a:r>
          </a:p>
          <a:p>
            <a:endParaRPr kumimoji="1" lang="en-US" altLang="zh-CN" dirty="0"/>
          </a:p>
          <a:p>
            <a:r>
              <a:rPr kumimoji="1" lang="en-US" altLang="zh-CN" dirty="0"/>
              <a:t>Let‘s use the upper</a:t>
            </a:r>
            <a:r>
              <a:rPr kumimoji="1" lang="zh-CN" altLang="en-US" dirty="0"/>
              <a:t> </a:t>
            </a:r>
            <a:r>
              <a:rPr kumimoji="1" lang="en-US" altLang="zh-CN" dirty="0"/>
              <a:t>left table as an example</a:t>
            </a:r>
          </a:p>
          <a:p>
            <a:r>
              <a:rPr kumimoji="1" lang="en-US" altLang="zh-CN" dirty="0"/>
              <a:t>The first column contains the 10 stocks of the first community</a:t>
            </a:r>
          </a:p>
          <a:p>
            <a:r>
              <a:rPr kumimoji="1" lang="en-US" altLang="zh-CN" dirty="0"/>
              <a:t>The second column shows the sector of these stocks in Yahoo Finance</a:t>
            </a:r>
          </a:p>
          <a:p>
            <a:r>
              <a:rPr kumimoji="1" lang="en-US" altLang="zh-CN" dirty="0"/>
              <a:t>In</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community,</a:t>
            </a:r>
            <a:r>
              <a:rPr kumimoji="1" lang="zh-CN" altLang="en-US" dirty="0"/>
              <a:t> </a:t>
            </a:r>
            <a:r>
              <a:rPr kumimoji="1" lang="en-US" altLang="zh-CN" dirty="0"/>
              <a:t>Most of the stocks are communication</a:t>
            </a:r>
            <a:r>
              <a:rPr kumimoji="1" lang="zh-CN" altLang="en-US" dirty="0"/>
              <a:t> </a:t>
            </a:r>
            <a:r>
              <a:rPr kumimoji="1" lang="en-US" altLang="zh-CN" dirty="0"/>
              <a:t>service stocks, so I define this community as a communication</a:t>
            </a:r>
            <a:r>
              <a:rPr kumimoji="1" lang="zh-CN" altLang="en-US" dirty="0"/>
              <a:t> </a:t>
            </a:r>
            <a:r>
              <a:rPr kumimoji="1" lang="en-US" altLang="zh-CN" dirty="0"/>
              <a:t>service sector</a:t>
            </a:r>
          </a:p>
          <a:p>
            <a:r>
              <a:rPr kumimoji="1" lang="en-US" altLang="zh-CN" dirty="0"/>
              <a:t>The remaining communities also used a select majority approach to define their new sector</a:t>
            </a:r>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9</a:t>
            </a:fld>
            <a:endParaRPr kumimoji="1" lang="zh-CN" altLang="en-US"/>
          </a:p>
        </p:txBody>
      </p:sp>
    </p:spTree>
    <p:extLst>
      <p:ext uri="{BB962C8B-B14F-4D97-AF65-F5344CB8AC3E}">
        <p14:creationId xmlns:p14="http://schemas.microsoft.com/office/powerpoint/2010/main" val="426304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evaluation</a:t>
            </a:r>
            <a:r>
              <a:rPr kumimoji="1" lang="zh-CN" altLang="en-US" dirty="0"/>
              <a:t> </a:t>
            </a:r>
            <a:r>
              <a:rPr kumimoji="1" lang="en-US" altLang="zh-CN" dirty="0"/>
              <a:t>result</a:t>
            </a:r>
            <a:r>
              <a:rPr kumimoji="1" lang="zh-CN" altLang="en-US" dirty="0"/>
              <a:t> </a:t>
            </a:r>
            <a:r>
              <a:rPr kumimoji="1" lang="en-US" altLang="zh-CN" dirty="0"/>
              <a:t>for</a:t>
            </a:r>
            <a:r>
              <a:rPr kumimoji="1" lang="zh-CN" altLang="en-US" dirty="0"/>
              <a:t> </a:t>
            </a:r>
            <a:r>
              <a:rPr kumimoji="1" lang="en-US" altLang="zh-CN" dirty="0"/>
              <a:t>five</a:t>
            </a:r>
            <a:r>
              <a:rPr kumimoji="1" lang="zh-CN" altLang="en-US" dirty="0"/>
              <a:t> </a:t>
            </a:r>
            <a:r>
              <a:rPr kumimoji="1" lang="en-US" altLang="zh-CN" dirty="0"/>
              <a:t>community.</a:t>
            </a:r>
            <a:r>
              <a:rPr kumimoji="1" lang="zh-CN" altLang="en-US" dirty="0"/>
              <a:t> </a:t>
            </a:r>
            <a:r>
              <a:rPr kumimoji="1" lang="en-US" altLang="zh-CN" dirty="0"/>
              <a:t>Their</a:t>
            </a:r>
            <a:r>
              <a:rPr kumimoji="1" lang="zh-CN" altLang="en-US" dirty="0"/>
              <a:t> </a:t>
            </a:r>
            <a:r>
              <a:rPr kumimoji="1" lang="en-US" altLang="zh-CN" dirty="0"/>
              <a:t>average</a:t>
            </a:r>
            <a:r>
              <a:rPr kumimoji="1" lang="zh-CN" altLang="en-US" dirty="0"/>
              <a:t> </a:t>
            </a:r>
            <a:r>
              <a:rPr kumimoji="1" lang="en-US" altLang="zh-CN" dirty="0"/>
              <a:t>clustering</a:t>
            </a:r>
            <a:r>
              <a:rPr kumimoji="1" lang="zh-CN" altLang="en-US" dirty="0"/>
              <a:t> </a:t>
            </a:r>
            <a:r>
              <a:rPr kumimoji="1" lang="en-US" altLang="zh-CN" dirty="0"/>
              <a:t>coefficient</a:t>
            </a:r>
            <a:r>
              <a:rPr kumimoji="1" lang="zh-CN" altLang="en-US" dirty="0"/>
              <a:t> </a:t>
            </a:r>
            <a:r>
              <a:rPr kumimoji="1" lang="en-US" altLang="zh-CN" dirty="0"/>
              <a:t>are</a:t>
            </a:r>
            <a:r>
              <a:rPr kumimoji="1" lang="zh-CN" altLang="en-US" dirty="0"/>
              <a:t> </a:t>
            </a:r>
            <a:r>
              <a:rPr kumimoji="1" lang="en-US" altLang="zh-CN" dirty="0"/>
              <a:t>all</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1,</a:t>
            </a:r>
            <a:r>
              <a:rPr kumimoji="1" lang="zh-CN" altLang="en-US" dirty="0"/>
              <a:t> </a:t>
            </a:r>
            <a:endParaRPr kumimoji="1" lang="en-US" altLang="zh-CN" dirty="0"/>
          </a:p>
          <a:p>
            <a:r>
              <a:rPr kumimoji="1" lang="en-US" altLang="zh-CN" dirty="0"/>
              <a:t>which</a:t>
            </a:r>
            <a:r>
              <a:rPr kumimoji="1" lang="zh-CN" altLang="en-US" dirty="0"/>
              <a:t> </a:t>
            </a:r>
            <a:r>
              <a:rPr kumimoji="1" lang="en-US" altLang="zh-CN" dirty="0"/>
              <a:t>means</a:t>
            </a:r>
            <a:r>
              <a:rPr kumimoji="1" lang="zh-CN" altLang="en-US" dirty="0"/>
              <a:t> </a:t>
            </a:r>
            <a:r>
              <a:rPr kumimoji="1" lang="en-US" altLang="zh-CN" dirty="0"/>
              <a:t>each</a:t>
            </a:r>
            <a:r>
              <a:rPr kumimoji="1" lang="zh-CN" altLang="en-US" dirty="0"/>
              <a:t> </a:t>
            </a:r>
            <a:r>
              <a:rPr kumimoji="1" lang="en-US" altLang="zh-CN" dirty="0"/>
              <a:t>community</a:t>
            </a:r>
            <a:r>
              <a:rPr kumimoji="1" lang="zh-CN" altLang="en-US" dirty="0"/>
              <a:t> </a:t>
            </a:r>
            <a:r>
              <a:rPr kumimoji="1" lang="en-US" altLang="zh-CN" dirty="0"/>
              <a:t>are</a:t>
            </a:r>
            <a:r>
              <a:rPr kumimoji="1" lang="zh-CN" altLang="en-US" dirty="0"/>
              <a:t> </a:t>
            </a:r>
            <a:r>
              <a:rPr kumimoji="1" lang="en-US" altLang="zh-CN" dirty="0"/>
              <a:t>fully</a:t>
            </a:r>
            <a:r>
              <a:rPr kumimoji="1" lang="zh-CN" altLang="en-US" dirty="0"/>
              <a:t> </a:t>
            </a:r>
            <a:r>
              <a:rPr kumimoji="1" lang="en-US" altLang="zh-CN" dirty="0"/>
              <a:t>connected</a:t>
            </a:r>
            <a:endParaRPr kumimoji="1" lang="zh-CN" altLang="en-US"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10</a:t>
            </a:fld>
            <a:endParaRPr kumimoji="1" lang="zh-CN" altLang="en-US"/>
          </a:p>
        </p:txBody>
      </p:sp>
    </p:spTree>
    <p:extLst>
      <p:ext uri="{BB962C8B-B14F-4D97-AF65-F5344CB8AC3E}">
        <p14:creationId xmlns:p14="http://schemas.microsoft.com/office/powerpoint/2010/main" val="381737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a:t>
            </a:r>
            <a:r>
              <a:rPr kumimoji="1" lang="zh-CN" altLang="en-US" dirty="0"/>
              <a:t> </a:t>
            </a:r>
            <a:r>
              <a:rPr kumimoji="1" lang="en-US" altLang="zh-CN" sz="1200" dirty="0"/>
              <a:t>Calculate each post’s polarity,</a:t>
            </a:r>
            <a:r>
              <a:rPr kumimoji="1" lang="zh-CN" altLang="en-US" sz="1200" dirty="0"/>
              <a:t> </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and</a:t>
            </a:r>
            <a:r>
              <a:rPr kumimoji="1" lang="zh-CN" altLang="en-US" sz="1200" dirty="0"/>
              <a:t> </a:t>
            </a:r>
            <a:r>
              <a:rPr kumimoji="1" lang="en-US" altLang="zh-CN" sz="1200" dirty="0"/>
              <a:t>then</a:t>
            </a:r>
            <a:r>
              <a:rPr kumimoji="1" lang="zh-CN" altLang="en-US" sz="1200" dirty="0"/>
              <a:t> </a:t>
            </a:r>
            <a:r>
              <a:rPr kumimoji="1" lang="en-US" altLang="zh-CN" sz="1200" dirty="0"/>
              <a:t>calculate</a:t>
            </a:r>
            <a:r>
              <a:rPr kumimoji="1" lang="zh-CN" altLang="en-US" sz="1200" dirty="0"/>
              <a:t> </a:t>
            </a:r>
            <a:r>
              <a:rPr kumimoji="1" lang="en-US" altLang="zh-CN" sz="1200" dirty="0"/>
              <a:t>Daily average polarity to</a:t>
            </a:r>
            <a:r>
              <a:rPr kumimoji="1" lang="zh-CN" altLang="en-US" sz="1200" dirty="0"/>
              <a:t> </a:t>
            </a:r>
            <a:r>
              <a:rPr kumimoji="1" lang="en-US" altLang="zh-CN" sz="1200" dirty="0"/>
              <a:t>represent</a:t>
            </a:r>
            <a:r>
              <a:rPr kumimoji="1" lang="zh-CN" altLang="en-US" sz="1200" dirty="0"/>
              <a:t> </a:t>
            </a:r>
            <a:r>
              <a:rPr kumimoji="1" lang="en-US" altLang="zh-CN" sz="1200" dirty="0"/>
              <a:t>investor</a:t>
            </a:r>
            <a:r>
              <a:rPr kumimoji="1" lang="zh-CN" altLang="en-US" sz="1200" dirty="0"/>
              <a:t> </a:t>
            </a:r>
            <a:r>
              <a:rPr kumimoji="1" lang="en-US" altLang="zh-CN" sz="1200" dirty="0"/>
              <a:t>sentiment</a:t>
            </a:r>
            <a:r>
              <a:rPr kumimoji="1" lang="zh-CN" altLang="en-US" sz="1200" dirty="0"/>
              <a:t> </a:t>
            </a:r>
            <a:r>
              <a:rPr kumimoji="1" lang="en-US" altLang="zh-CN" sz="1200" dirty="0"/>
              <a:t>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In</a:t>
            </a:r>
            <a:r>
              <a:rPr kumimoji="1" lang="zh-CN" altLang="en-US" sz="1200" dirty="0"/>
              <a:t> </a:t>
            </a:r>
            <a:r>
              <a:rPr kumimoji="1" lang="en-US" altLang="zh-CN" sz="1200" dirty="0"/>
              <a:t>the</a:t>
            </a:r>
            <a:r>
              <a:rPr kumimoji="1" lang="zh-CN" altLang="en-US" sz="1200" dirty="0"/>
              <a:t> </a:t>
            </a:r>
            <a:r>
              <a:rPr kumimoji="1" lang="en-US" altLang="zh-CN" sz="1200" dirty="0"/>
              <a:t>later</a:t>
            </a:r>
            <a:r>
              <a:rPr kumimoji="1" lang="zh-CN" altLang="en-US" sz="1200" dirty="0"/>
              <a:t> </a:t>
            </a:r>
            <a:r>
              <a:rPr kumimoji="1" lang="en-US" altLang="zh-CN" sz="1200" dirty="0"/>
              <a:t>regression</a:t>
            </a:r>
            <a:r>
              <a:rPr kumimoji="1" lang="zh-CN" altLang="en-US" sz="1200" dirty="0"/>
              <a:t> </a:t>
            </a:r>
            <a:r>
              <a:rPr kumimoji="1" lang="en-US" altLang="zh-CN" sz="1200" dirty="0"/>
              <a:t>model,</a:t>
            </a:r>
            <a:r>
              <a:rPr kumimoji="1" lang="zh-CN" altLang="en-US" sz="1200" dirty="0"/>
              <a:t> </a:t>
            </a:r>
            <a:r>
              <a:rPr kumimoji="1" lang="en-US" altLang="zh-CN" sz="1200" dirty="0"/>
              <a:t>investor</a:t>
            </a:r>
            <a:r>
              <a:rPr kumimoji="1" lang="zh-CN" altLang="en-US" sz="1200" dirty="0"/>
              <a:t> </a:t>
            </a:r>
            <a:r>
              <a:rPr kumimoji="1" lang="en-US" altLang="zh-CN" sz="1200" dirty="0"/>
              <a:t>sentiment</a:t>
            </a:r>
            <a:r>
              <a:rPr kumimoji="1" lang="zh-CN" altLang="en-US" sz="1200" dirty="0"/>
              <a:t> </a:t>
            </a:r>
            <a:r>
              <a:rPr kumimoji="1" lang="en-US" altLang="zh-CN" sz="1200" dirty="0"/>
              <a:t>score</a:t>
            </a:r>
            <a:r>
              <a:rPr kumimoji="1" lang="zh-CN" altLang="en-US" sz="1200" dirty="0"/>
              <a:t> </a:t>
            </a:r>
            <a:r>
              <a:rPr kumimoji="1" lang="en-US" altLang="zh-CN" sz="1200" dirty="0"/>
              <a:t>will</a:t>
            </a:r>
            <a:r>
              <a:rPr kumimoji="1" lang="zh-CN" altLang="en-US" sz="1200" dirty="0"/>
              <a:t> </a:t>
            </a:r>
            <a:r>
              <a:rPr kumimoji="1" lang="en-US" altLang="zh-CN" sz="1200" dirty="0"/>
              <a:t>be</a:t>
            </a:r>
            <a:r>
              <a:rPr kumimoji="1" lang="zh-CN" altLang="en-US" sz="1200" dirty="0"/>
              <a:t> </a:t>
            </a:r>
            <a:r>
              <a:rPr kumimoji="1" lang="en-US" altLang="zh-CN" sz="1200" dirty="0"/>
              <a:t>the</a:t>
            </a:r>
            <a:r>
              <a:rPr kumimoji="1" lang="zh-CN" altLang="en-US" sz="1200" dirty="0"/>
              <a:t> </a:t>
            </a:r>
            <a:r>
              <a:rPr kumimoji="1" lang="en-US" altLang="zh-CN" sz="1200" dirty="0" err="1"/>
              <a:t>indep</a:t>
            </a:r>
            <a:r>
              <a:rPr kumimoji="1" lang="zh-CN" altLang="en-US" sz="1200" dirty="0"/>
              <a:t> </a:t>
            </a:r>
            <a:r>
              <a:rPr kumimoji="1" lang="en-US" altLang="zh-CN" sz="1200" dirty="0"/>
              <a:t>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Using Harvard IV-4 sentiment dictionary as frequency dictionaries to count the positive and negative frequencies of each word in the social media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The final step is to calculate polarity for each post by using the following formulas: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p:txBody>
      </p:sp>
      <p:sp>
        <p:nvSpPr>
          <p:cNvPr id="4" name="灯片编号占位符 3"/>
          <p:cNvSpPr>
            <a:spLocks noGrp="1"/>
          </p:cNvSpPr>
          <p:nvPr>
            <p:ph type="sldNum" sz="quarter" idx="5"/>
          </p:nvPr>
        </p:nvSpPr>
        <p:spPr/>
        <p:txBody>
          <a:bodyPr/>
          <a:lstStyle/>
          <a:p>
            <a:fld id="{18461EC0-B245-1C4E-AA06-F4E26ABD9147}" type="slidenum">
              <a:rPr kumimoji="1" lang="zh-CN" altLang="en-US" smtClean="0"/>
              <a:t>11</a:t>
            </a:fld>
            <a:endParaRPr kumimoji="1" lang="zh-CN" altLang="en-US"/>
          </a:p>
        </p:txBody>
      </p:sp>
    </p:spTree>
    <p:extLst>
      <p:ext uri="{BB962C8B-B14F-4D97-AF65-F5344CB8AC3E}">
        <p14:creationId xmlns:p14="http://schemas.microsoft.com/office/powerpoint/2010/main" val="81001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5/31/22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5/31/22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5/31/22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5/31/22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5/31/22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373C9-0B59-51C4-EC69-0C713D4621AB}"/>
              </a:ext>
            </a:extLst>
          </p:cNvPr>
          <p:cNvSpPr>
            <a:spLocks noGrp="1"/>
          </p:cNvSpPr>
          <p:nvPr>
            <p:ph type="ctrTitle"/>
          </p:nvPr>
        </p:nvSpPr>
        <p:spPr>
          <a:xfrm>
            <a:off x="1127373" y="1344930"/>
            <a:ext cx="9936738" cy="2377920"/>
          </a:xfrm>
        </p:spPr>
        <p:txBody>
          <a:bodyPr/>
          <a:lstStyle/>
          <a:p>
            <a:r>
              <a:rPr lang="en-US" altLang="zh-CN" sz="4000" b="1" cap="none" dirty="0"/>
              <a:t>Use Investor Sentiment to Predict Future Price Movement in the U.S. Stock Market Based on the Financial Social Media</a:t>
            </a:r>
            <a:r>
              <a:rPr lang="zh-CN" altLang="zh-CN" sz="4000" b="1" cap="none" dirty="0"/>
              <a:t> </a:t>
            </a:r>
            <a:r>
              <a:rPr lang="en-US" altLang="zh-CN" sz="4000" b="1" cap="none" dirty="0"/>
              <a:t>Platform</a:t>
            </a:r>
            <a:endParaRPr kumimoji="1" lang="zh-CN" altLang="en-US" sz="4000" b="1" cap="none" dirty="0"/>
          </a:p>
        </p:txBody>
      </p:sp>
      <p:sp>
        <p:nvSpPr>
          <p:cNvPr id="3" name="副标题 2">
            <a:extLst>
              <a:ext uri="{FF2B5EF4-FFF2-40B4-BE49-F238E27FC236}">
                <a16:creationId xmlns:a16="http://schemas.microsoft.com/office/drawing/2014/main" id="{C07D2674-8BA7-8D69-AAF1-923E8B4DA015}"/>
              </a:ext>
            </a:extLst>
          </p:cNvPr>
          <p:cNvSpPr>
            <a:spLocks noGrp="1"/>
          </p:cNvSpPr>
          <p:nvPr>
            <p:ph type="subTitle" idx="1"/>
          </p:nvPr>
        </p:nvSpPr>
        <p:spPr/>
        <p:txBody>
          <a:bodyPr/>
          <a:lstStyle/>
          <a:p>
            <a:r>
              <a:rPr kumimoji="1" lang="en-US" altLang="zh-CN" dirty="0" err="1"/>
              <a:t>Yulun</a:t>
            </a:r>
            <a:r>
              <a:rPr kumimoji="1" lang="en-US" altLang="zh-CN" dirty="0"/>
              <a:t> Han</a:t>
            </a:r>
          </a:p>
          <a:p>
            <a:r>
              <a:rPr kumimoji="1" lang="en-US" altLang="zh-CN" dirty="0"/>
              <a:t>MACS 36000</a:t>
            </a:r>
            <a:endParaRPr kumimoji="1" lang="zh-CN" altLang="en-US" dirty="0"/>
          </a:p>
        </p:txBody>
      </p:sp>
    </p:spTree>
    <p:extLst>
      <p:ext uri="{BB962C8B-B14F-4D97-AF65-F5344CB8AC3E}">
        <p14:creationId xmlns:p14="http://schemas.microsoft.com/office/powerpoint/2010/main" val="2613406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282C5-4B29-4F8D-1EC1-387797E07BC4}"/>
              </a:ext>
            </a:extLst>
          </p:cNvPr>
          <p:cNvSpPr>
            <a:spLocks noGrp="1"/>
          </p:cNvSpPr>
          <p:nvPr>
            <p:ph type="title"/>
          </p:nvPr>
        </p:nvSpPr>
        <p:spPr>
          <a:xfrm>
            <a:off x="1023562" y="685800"/>
            <a:ext cx="10493524" cy="1485900"/>
          </a:xfrm>
        </p:spPr>
        <p:txBody>
          <a:bodyPr>
            <a:normAutofit/>
          </a:bodyPr>
          <a:lstStyle/>
          <a:p>
            <a:r>
              <a:rPr kumimoji="1" lang="en-US" altLang="zh-CN" b="1" dirty="0"/>
              <a:t>Evaluation - </a:t>
            </a:r>
            <a:r>
              <a:rPr lang="en-US" altLang="zh-CN" b="1" dirty="0"/>
              <a:t>Community Detection</a:t>
            </a:r>
            <a:r>
              <a:rPr lang="zh-CN" altLang="zh-CN" b="1" dirty="0"/>
              <a:t> </a:t>
            </a:r>
            <a:endParaRPr kumimoji="1" lang="zh-CN" altLang="en-US" b="1" dirty="0"/>
          </a:p>
        </p:txBody>
      </p:sp>
      <p:sp>
        <p:nvSpPr>
          <p:cNvPr id="11" name="Rectangle 10">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8C6D5B2A-D4E4-15D1-3403-FE30B6590152}"/>
              </a:ext>
            </a:extLst>
          </p:cNvPr>
          <p:cNvSpPr>
            <a:spLocks noGrp="1"/>
          </p:cNvSpPr>
          <p:nvPr>
            <p:ph idx="1"/>
          </p:nvPr>
        </p:nvSpPr>
        <p:spPr>
          <a:xfrm>
            <a:off x="1023563" y="2286000"/>
            <a:ext cx="4336714" cy="3581400"/>
          </a:xfrm>
        </p:spPr>
        <p:txBody>
          <a:bodyPr>
            <a:normAutofit/>
          </a:bodyPr>
          <a:lstStyle/>
          <a:p>
            <a:r>
              <a:rPr lang="en-US" sz="2400" dirty="0"/>
              <a:t>Fully connected</a:t>
            </a:r>
          </a:p>
        </p:txBody>
      </p:sp>
      <p:pic>
        <p:nvPicPr>
          <p:cNvPr id="4" name="内容占位符 3" descr="表格&#10;&#10;描述已自动生成">
            <a:extLst>
              <a:ext uri="{FF2B5EF4-FFF2-40B4-BE49-F238E27FC236}">
                <a16:creationId xmlns:a16="http://schemas.microsoft.com/office/drawing/2014/main" id="{59AEE208-2877-84E7-A87A-EF93B3C4B762}"/>
              </a:ext>
            </a:extLst>
          </p:cNvPr>
          <p:cNvPicPr>
            <a:picLocks noChangeAspect="1"/>
          </p:cNvPicPr>
          <p:nvPr/>
        </p:nvPicPr>
        <p:blipFill>
          <a:blip r:embed="rId3"/>
          <a:stretch>
            <a:fillRect/>
          </a:stretch>
        </p:blipFill>
        <p:spPr>
          <a:xfrm>
            <a:off x="2397085" y="3429000"/>
            <a:ext cx="7754164" cy="2752725"/>
          </a:xfrm>
          <a:prstGeom prst="rect">
            <a:avLst/>
          </a:prstGeom>
        </p:spPr>
      </p:pic>
    </p:spTree>
    <p:extLst>
      <p:ext uri="{BB962C8B-B14F-4D97-AF65-F5344CB8AC3E}">
        <p14:creationId xmlns:p14="http://schemas.microsoft.com/office/powerpoint/2010/main" val="2555250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F67793-5325-DF94-3366-37F4951AE9F1}"/>
              </a:ext>
            </a:extLst>
          </p:cNvPr>
          <p:cNvSpPr>
            <a:spLocks noGrp="1"/>
          </p:cNvSpPr>
          <p:nvPr>
            <p:ph type="title"/>
          </p:nvPr>
        </p:nvSpPr>
        <p:spPr>
          <a:xfrm>
            <a:off x="1021750" y="4531058"/>
            <a:ext cx="4913384" cy="1683474"/>
          </a:xfrm>
        </p:spPr>
        <p:txBody>
          <a:bodyPr>
            <a:normAutofit/>
          </a:bodyPr>
          <a:lstStyle/>
          <a:p>
            <a:r>
              <a:rPr kumimoji="1" lang="en-US" altLang="zh-CN" b="1" dirty="0"/>
              <a:t>Method 3 - Sentiment Analysis </a:t>
            </a:r>
            <a:endParaRPr kumimoji="1" lang="zh-CN" altLang="en-US" b="1" dirty="0"/>
          </a:p>
        </p:txBody>
      </p:sp>
      <p:sp>
        <p:nvSpPr>
          <p:cNvPr id="26" name="Freeform: Shape 2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4BC37E-3F40-6746-F2D4-702EF670A95A}"/>
                  </a:ext>
                </a:extLst>
              </p:cNvPr>
              <p:cNvSpPr>
                <a:spLocks noGrp="1"/>
              </p:cNvSpPr>
              <p:nvPr>
                <p:ph idx="1"/>
              </p:nvPr>
            </p:nvSpPr>
            <p:spPr>
              <a:xfrm>
                <a:off x="6253810" y="4531059"/>
                <a:ext cx="5023790" cy="1764014"/>
              </a:xfrm>
            </p:spPr>
            <p:txBody>
              <a:bodyPr>
                <a:normAutofit fontScale="92500" lnSpcReduction="20000"/>
              </a:bodyPr>
              <a:lstStyle/>
              <a:p>
                <a:r>
                  <a:rPr kumimoji="1" lang="en-US" altLang="zh-CN" sz="2400" dirty="0"/>
                  <a:t>Calculate each post’s polarity</a:t>
                </a:r>
              </a:p>
              <a:p>
                <a:pPr lvl="1"/>
                <a:r>
                  <a:rPr kumimoji="1" lang="en-US" altLang="zh-CN" sz="2400" dirty="0"/>
                  <a:t>Daily average polarity as </a:t>
                </a:r>
                <a:r>
                  <a:rPr kumimoji="1" lang="en-US" altLang="zh-CN" sz="2400" b="1" dirty="0"/>
                  <a:t>independent variable</a:t>
                </a:r>
              </a:p>
              <a:p>
                <a:pPr>
                  <a:lnSpc>
                    <a:spcPct val="115000"/>
                  </a:lnSpc>
                </a:pPr>
                <a14:m>
                  <m:oMath xmlns:m="http://schemas.openxmlformats.org/officeDocument/2006/math">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𝑃𝑜𝑙𝑎𝑟𝑖𝑡𝑦</m:t>
                    </m:r>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m:t>
                    </m:r>
                    <m:f>
                      <m:fPr>
                        <m:ctrlPr>
                          <a:rPr lang="zh-CN" altLang="zh-CN"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𝐹𝑟𝑒𝑞</m:t>
                            </m:r>
                          </m:e>
                          <m:sub>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𝑝𝑜𝑠</m:t>
                            </m:r>
                          </m:sub>
                        </m:sSub>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m:t>
                        </m:r>
                        <m:sSub>
                          <m:sSubPr>
                            <m:ctrlPr>
                              <a:rPr lang="zh-CN" altLang="zh-CN"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𝐹𝑟𝑒𝑞</m:t>
                            </m:r>
                          </m:e>
                          <m:sub>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𝑛𝑒𝑔</m:t>
                            </m:r>
                          </m:sub>
                        </m:sSub>
                      </m:num>
                      <m:den>
                        <m:sSub>
                          <m:sSubPr>
                            <m:ctrlPr>
                              <a:rPr lang="zh-CN" altLang="zh-CN"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𝐹𝑟𝑒𝑞</m:t>
                            </m:r>
                          </m:e>
                          <m:sub>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𝑝𝑜𝑠</m:t>
                            </m:r>
                          </m:sub>
                        </m:sSub>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m:t>
                        </m:r>
                        <m:sSub>
                          <m:sSubPr>
                            <m:ctrlPr>
                              <a:rPr lang="zh-CN" altLang="zh-CN"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𝐹𝑟𝑒𝑞</m:t>
                            </m:r>
                          </m:e>
                          <m:sub>
                            <m:r>
                              <a:rPr lang="en-US" altLang="zh-CN" i="1" kern="0">
                                <a:solidFill>
                                  <a:srgbClr val="000000"/>
                                </a:solidFill>
                                <a:latin typeface="Cambria Math" panose="02040503050406030204" pitchFamily="18" charset="0"/>
                                <a:ea typeface="PingFang SC" panose="020B0400000000000000" pitchFamily="34" charset="-122"/>
                                <a:cs typeface="Times New Roman" panose="02020603050405020304" pitchFamily="18" charset="0"/>
                              </a:rPr>
                              <m:t>𝑛𝑒𝑔</m:t>
                            </m:r>
                          </m:sub>
                        </m:sSub>
                      </m:den>
                    </m:f>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endParaRPr lang="zh-CN" altLang="en-US" dirty="0"/>
              </a:p>
              <a:p>
                <a:pPr lvl="1"/>
                <a:endParaRPr kumimoji="1" lang="zh-CN" altLang="en-US" sz="2400" b="1" dirty="0"/>
              </a:p>
            </p:txBody>
          </p:sp>
        </mc:Choice>
        <mc:Fallback xmlns="">
          <p:sp>
            <p:nvSpPr>
              <p:cNvPr id="3" name="内容占位符 2">
                <a:extLst>
                  <a:ext uri="{FF2B5EF4-FFF2-40B4-BE49-F238E27FC236}">
                    <a16:creationId xmlns:a16="http://schemas.microsoft.com/office/drawing/2014/main" id="{804BC37E-3F40-6746-F2D4-702EF670A95A}"/>
                  </a:ext>
                </a:extLst>
              </p:cNvPr>
              <p:cNvSpPr>
                <a:spLocks noGrp="1" noRot="1" noChangeAspect="1" noMove="1" noResize="1" noEditPoints="1" noAdjustHandles="1" noChangeArrowheads="1" noChangeShapeType="1" noTextEdit="1"/>
              </p:cNvSpPr>
              <p:nvPr>
                <p:ph idx="1"/>
              </p:nvPr>
            </p:nvSpPr>
            <p:spPr>
              <a:xfrm>
                <a:off x="6253810" y="4531059"/>
                <a:ext cx="5023790" cy="1764014"/>
              </a:xfrm>
              <a:blipFill>
                <a:blip r:embed="rId3"/>
                <a:stretch>
                  <a:fillRect l="-1511" t="-6429"/>
                </a:stretch>
              </a:blipFill>
            </p:spPr>
            <p:txBody>
              <a:bodyPr/>
              <a:lstStyle/>
              <a:p>
                <a:r>
                  <a:rPr lang="zh-CN" altLang="en-US">
                    <a:noFill/>
                  </a:rPr>
                  <a:t> </a:t>
                </a:r>
              </a:p>
            </p:txBody>
          </p:sp>
        </mc:Fallback>
      </mc:AlternateContent>
      <p:sp>
        <p:nvSpPr>
          <p:cNvPr id="28" name="Freeform: Shape 2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21" name="图片 20" descr="表格&#10;&#10;描述已自动生成">
            <a:extLst>
              <a:ext uri="{FF2B5EF4-FFF2-40B4-BE49-F238E27FC236}">
                <a16:creationId xmlns:a16="http://schemas.microsoft.com/office/drawing/2014/main" id="{AE89A377-FA77-E03D-A430-F9C11AA6D6B6}"/>
              </a:ext>
            </a:extLst>
          </p:cNvPr>
          <p:cNvPicPr>
            <a:picLocks noChangeAspect="1"/>
          </p:cNvPicPr>
          <p:nvPr/>
        </p:nvPicPr>
        <p:blipFill>
          <a:blip r:embed="rId4"/>
          <a:stretch>
            <a:fillRect/>
          </a:stretch>
        </p:blipFill>
        <p:spPr>
          <a:xfrm>
            <a:off x="8616550" y="562927"/>
            <a:ext cx="3228579" cy="2793424"/>
          </a:xfrm>
          <a:prstGeom prst="rect">
            <a:avLst/>
          </a:prstGeom>
        </p:spPr>
      </p:pic>
      <p:sp>
        <p:nvSpPr>
          <p:cNvPr id="22" name="矩形 21">
            <a:extLst>
              <a:ext uri="{FF2B5EF4-FFF2-40B4-BE49-F238E27FC236}">
                <a16:creationId xmlns:a16="http://schemas.microsoft.com/office/drawing/2014/main" id="{9132BE50-766F-C117-15FB-5E1DDE50E3FA}"/>
              </a:ext>
            </a:extLst>
          </p:cNvPr>
          <p:cNvSpPr/>
          <p:nvPr/>
        </p:nvSpPr>
        <p:spPr>
          <a:xfrm>
            <a:off x="10728893" y="1304250"/>
            <a:ext cx="962706" cy="53168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cxnSp>
        <p:nvCxnSpPr>
          <p:cNvPr id="23" name="直线箭头连接符 22">
            <a:extLst>
              <a:ext uri="{FF2B5EF4-FFF2-40B4-BE49-F238E27FC236}">
                <a16:creationId xmlns:a16="http://schemas.microsoft.com/office/drawing/2014/main" id="{8340A16E-FCE7-ABED-FC30-C9B6F834E9B6}"/>
              </a:ext>
            </a:extLst>
          </p:cNvPr>
          <p:cNvCxnSpPr>
            <a:cxnSpLocks/>
            <a:stCxn id="27" idx="3"/>
            <a:endCxn id="22" idx="1"/>
          </p:cNvCxnSpPr>
          <p:nvPr/>
        </p:nvCxnSpPr>
        <p:spPr>
          <a:xfrm flipV="1">
            <a:off x="8365641" y="1570093"/>
            <a:ext cx="2363252" cy="631749"/>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5" name="图片 24">
            <a:extLst>
              <a:ext uri="{FF2B5EF4-FFF2-40B4-BE49-F238E27FC236}">
                <a16:creationId xmlns:a16="http://schemas.microsoft.com/office/drawing/2014/main" id="{EB7BD8C5-9A10-8AE0-099A-64294789C338}"/>
              </a:ext>
            </a:extLst>
          </p:cNvPr>
          <p:cNvPicPr>
            <a:picLocks noChangeAspect="1"/>
          </p:cNvPicPr>
          <p:nvPr/>
        </p:nvPicPr>
        <p:blipFill>
          <a:blip r:embed="rId5"/>
          <a:stretch>
            <a:fillRect/>
          </a:stretch>
        </p:blipFill>
        <p:spPr>
          <a:xfrm>
            <a:off x="500401" y="816786"/>
            <a:ext cx="7865240" cy="2329321"/>
          </a:xfrm>
          <a:prstGeom prst="rect">
            <a:avLst/>
          </a:prstGeom>
        </p:spPr>
      </p:pic>
      <p:sp>
        <p:nvSpPr>
          <p:cNvPr id="27" name="矩形 26">
            <a:extLst>
              <a:ext uri="{FF2B5EF4-FFF2-40B4-BE49-F238E27FC236}">
                <a16:creationId xmlns:a16="http://schemas.microsoft.com/office/drawing/2014/main" id="{844A1398-253C-3246-0F38-7E1B196B7484}"/>
              </a:ext>
            </a:extLst>
          </p:cNvPr>
          <p:cNvSpPr/>
          <p:nvPr/>
        </p:nvSpPr>
        <p:spPr>
          <a:xfrm>
            <a:off x="7374384" y="1277745"/>
            <a:ext cx="991257" cy="18481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60153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213AE-2267-82DA-7126-0FE6B858B057}"/>
              </a:ext>
            </a:extLst>
          </p:cNvPr>
          <p:cNvSpPr>
            <a:spLocks noGrp="1"/>
          </p:cNvSpPr>
          <p:nvPr>
            <p:ph type="title"/>
          </p:nvPr>
        </p:nvSpPr>
        <p:spPr/>
        <p:txBody>
          <a:bodyPr/>
          <a:lstStyle/>
          <a:p>
            <a:r>
              <a:rPr kumimoji="1" lang="en-US" altLang="zh-CN" b="1" dirty="0"/>
              <a:t>Method 4 - </a:t>
            </a:r>
            <a:r>
              <a:rPr lang="en-US" altLang="zh-CN" b="1" dirty="0"/>
              <a:t>Random Forest Regression</a:t>
            </a:r>
            <a:r>
              <a:rPr lang="zh-CN" altLang="zh-CN" b="1" dirty="0"/>
              <a:t> </a:t>
            </a:r>
            <a:endParaRPr kumimoji="1" lang="zh-CN" altLang="en-US" dirty="0"/>
          </a:p>
        </p:txBody>
      </p:sp>
      <p:sp>
        <p:nvSpPr>
          <p:cNvPr id="3" name="内容占位符 2">
            <a:extLst>
              <a:ext uri="{FF2B5EF4-FFF2-40B4-BE49-F238E27FC236}">
                <a16:creationId xmlns:a16="http://schemas.microsoft.com/office/drawing/2014/main" id="{111B7407-C672-C7EF-4C56-FF29EFA87E66}"/>
              </a:ext>
            </a:extLst>
          </p:cNvPr>
          <p:cNvSpPr>
            <a:spLocks noGrp="1"/>
          </p:cNvSpPr>
          <p:nvPr>
            <p:ph idx="1"/>
          </p:nvPr>
        </p:nvSpPr>
        <p:spPr/>
        <p:txBody>
          <a:bodyPr>
            <a:normAutofit/>
          </a:bodyPr>
          <a:lstStyle/>
          <a:p>
            <a:r>
              <a:rPr lang="en-US" altLang="zh-CN" sz="2800" b="1" dirty="0">
                <a:solidFill>
                  <a:schemeClr val="tx1"/>
                </a:solidFill>
              </a:rPr>
              <a:t>Independent variables</a:t>
            </a:r>
            <a:r>
              <a:rPr lang="en-US" altLang="zh-CN" sz="2800" dirty="0">
                <a:solidFill>
                  <a:schemeClr val="tx1"/>
                </a:solidFill>
              </a:rPr>
              <a:t>: daily sentiment scores for</a:t>
            </a:r>
            <a:r>
              <a:rPr lang="zh-CN" altLang="en-US" sz="2800" dirty="0">
                <a:solidFill>
                  <a:schemeClr val="tx1"/>
                </a:solidFill>
              </a:rPr>
              <a:t> </a:t>
            </a:r>
            <a:r>
              <a:rPr lang="en-US" altLang="zh-CN" sz="2800" dirty="0">
                <a:solidFill>
                  <a:schemeClr val="tx1"/>
                </a:solidFill>
              </a:rPr>
              <a:t>10</a:t>
            </a:r>
            <a:r>
              <a:rPr lang="zh-CN" altLang="en-US" sz="2800" dirty="0">
                <a:solidFill>
                  <a:schemeClr val="tx1"/>
                </a:solidFill>
              </a:rPr>
              <a:t> </a:t>
            </a:r>
            <a:r>
              <a:rPr lang="en-US" altLang="zh-CN" sz="2800" dirty="0">
                <a:solidFill>
                  <a:schemeClr val="tx1"/>
                </a:solidFill>
              </a:rPr>
              <a:t>stocks</a:t>
            </a:r>
          </a:p>
          <a:p>
            <a:endParaRPr lang="en-US" altLang="zh-CN" sz="2800" dirty="0">
              <a:solidFill>
                <a:schemeClr val="tx1"/>
              </a:solidFill>
            </a:endParaRPr>
          </a:p>
          <a:p>
            <a:r>
              <a:rPr lang="en-US" altLang="zh-CN" sz="2800" b="1" dirty="0">
                <a:solidFill>
                  <a:schemeClr val="tx1"/>
                </a:solidFill>
              </a:rPr>
              <a:t>Dependent variable</a:t>
            </a:r>
            <a:r>
              <a:rPr lang="en-US" altLang="zh-CN" sz="2800" dirty="0">
                <a:solidFill>
                  <a:schemeClr val="tx1"/>
                </a:solidFill>
              </a:rPr>
              <a:t>: the daily adjusted closing price of the stock sector index </a:t>
            </a:r>
          </a:p>
          <a:p>
            <a:endParaRPr lang="en-US" altLang="zh-CN" sz="2800" dirty="0">
              <a:solidFill>
                <a:schemeClr val="tx1"/>
              </a:solidFill>
            </a:endParaRPr>
          </a:p>
          <a:p>
            <a:r>
              <a:rPr lang="en-US" altLang="zh-CN" sz="2800" dirty="0">
                <a:solidFill>
                  <a:schemeClr val="tx1"/>
                </a:solidFill>
              </a:rPr>
              <a:t>The recent </a:t>
            </a:r>
            <a:r>
              <a:rPr lang="en-US" altLang="zh-CN" sz="2800" b="1" dirty="0">
                <a:solidFill>
                  <a:schemeClr val="tx1"/>
                </a:solidFill>
              </a:rPr>
              <a:t>50</a:t>
            </a:r>
            <a:r>
              <a:rPr lang="en-US" altLang="zh-CN" sz="2800" dirty="0">
                <a:solidFill>
                  <a:schemeClr val="tx1"/>
                </a:solidFill>
              </a:rPr>
              <a:t> trading days</a:t>
            </a:r>
          </a:p>
          <a:p>
            <a:endParaRPr kumimoji="1" lang="zh-CN" altLang="en-US" sz="2800" dirty="0"/>
          </a:p>
        </p:txBody>
      </p:sp>
    </p:spTree>
    <p:extLst>
      <p:ext uri="{BB962C8B-B14F-4D97-AF65-F5344CB8AC3E}">
        <p14:creationId xmlns:p14="http://schemas.microsoft.com/office/powerpoint/2010/main" val="85249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7C20AD2A-33A7-59EB-ABD2-B9FAC261AC97}"/>
              </a:ext>
            </a:extLst>
          </p:cNvPr>
          <p:cNvSpPr>
            <a:spLocks noGrp="1"/>
          </p:cNvSpPr>
          <p:nvPr>
            <p:ph type="title"/>
          </p:nvPr>
        </p:nvSpPr>
        <p:spPr>
          <a:xfrm>
            <a:off x="640081" y="631373"/>
            <a:ext cx="4018839" cy="2035628"/>
          </a:xfrm>
        </p:spPr>
        <p:txBody>
          <a:bodyPr>
            <a:normAutofit/>
          </a:bodyPr>
          <a:lstStyle/>
          <a:p>
            <a:r>
              <a:rPr kumimoji="1" lang="en-US" altLang="zh-CN" b="1" dirty="0"/>
              <a:t>Method 4 - </a:t>
            </a:r>
            <a:r>
              <a:rPr lang="en-US" altLang="zh-CN" b="1" dirty="0"/>
              <a:t>Financials Sector</a:t>
            </a:r>
            <a:endParaRPr kumimoji="1" lang="zh-CN" altLang="en-US" b="1" dirty="0"/>
          </a:p>
        </p:txBody>
      </p:sp>
      <p:sp>
        <p:nvSpPr>
          <p:cNvPr id="22" name="Content Placeholder 21">
            <a:extLst>
              <a:ext uri="{FF2B5EF4-FFF2-40B4-BE49-F238E27FC236}">
                <a16:creationId xmlns:a16="http://schemas.microsoft.com/office/drawing/2014/main" id="{21974486-2D7E-2171-17B2-CFFBB77529F6}"/>
              </a:ext>
            </a:extLst>
          </p:cNvPr>
          <p:cNvSpPr>
            <a:spLocks noGrp="1"/>
          </p:cNvSpPr>
          <p:nvPr>
            <p:ph idx="1"/>
          </p:nvPr>
        </p:nvSpPr>
        <p:spPr>
          <a:xfrm>
            <a:off x="640081" y="2764971"/>
            <a:ext cx="4010296" cy="3472543"/>
          </a:xfrm>
        </p:spPr>
        <p:txBody>
          <a:bodyPr>
            <a:normAutofit/>
          </a:bodyPr>
          <a:lstStyle/>
          <a:p>
            <a:r>
              <a:rPr lang="en-US" sz="2800" dirty="0"/>
              <a:t>Evaluation Results:</a:t>
            </a:r>
          </a:p>
        </p:txBody>
      </p:sp>
      <p:sp>
        <p:nvSpPr>
          <p:cNvPr id="41" name="Rectangle 35">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内容占位符 8" descr="图表, 折线图&#10;&#10;描述已自动生成">
            <a:extLst>
              <a:ext uri="{FF2B5EF4-FFF2-40B4-BE49-F238E27FC236}">
                <a16:creationId xmlns:a16="http://schemas.microsoft.com/office/drawing/2014/main" id="{CBAB0E4B-0532-F3A8-2293-95A6DAD57762}"/>
              </a:ext>
            </a:extLst>
          </p:cNvPr>
          <p:cNvPicPr>
            <a:picLocks noChangeAspect="1"/>
          </p:cNvPicPr>
          <p:nvPr/>
        </p:nvPicPr>
        <p:blipFill>
          <a:blip r:embed="rId3"/>
          <a:stretch>
            <a:fillRect/>
          </a:stretch>
        </p:blipFill>
        <p:spPr>
          <a:xfrm>
            <a:off x="6250877" y="639705"/>
            <a:ext cx="5217685" cy="2713196"/>
          </a:xfrm>
          <a:prstGeom prst="rect">
            <a:avLst/>
          </a:prstGeom>
        </p:spPr>
      </p:pic>
      <p:pic>
        <p:nvPicPr>
          <p:cNvPr id="7" name="图片 6" descr="图表, 折线图&#10;&#10;描述已自动生成">
            <a:extLst>
              <a:ext uri="{FF2B5EF4-FFF2-40B4-BE49-F238E27FC236}">
                <a16:creationId xmlns:a16="http://schemas.microsoft.com/office/drawing/2014/main" id="{D85EDC7A-E568-BA6C-3C11-3E86231533EE}"/>
              </a:ext>
            </a:extLst>
          </p:cNvPr>
          <p:cNvPicPr>
            <a:picLocks noChangeAspect="1"/>
          </p:cNvPicPr>
          <p:nvPr/>
        </p:nvPicPr>
        <p:blipFill>
          <a:blip r:embed="rId4"/>
          <a:stretch>
            <a:fillRect/>
          </a:stretch>
        </p:blipFill>
        <p:spPr>
          <a:xfrm>
            <a:off x="6250877" y="3513767"/>
            <a:ext cx="5217685" cy="2713196"/>
          </a:xfrm>
          <a:prstGeom prst="rect">
            <a:avLst/>
          </a:prstGeom>
        </p:spPr>
      </p:pic>
      <p:pic>
        <p:nvPicPr>
          <p:cNvPr id="12" name="图片 11" descr="表格&#10;&#10;描述已自动生成">
            <a:extLst>
              <a:ext uri="{FF2B5EF4-FFF2-40B4-BE49-F238E27FC236}">
                <a16:creationId xmlns:a16="http://schemas.microsoft.com/office/drawing/2014/main" id="{583376DA-B8E1-E604-64BA-2CC401B03D68}"/>
              </a:ext>
            </a:extLst>
          </p:cNvPr>
          <p:cNvPicPr>
            <a:picLocks noChangeAspect="1"/>
          </p:cNvPicPr>
          <p:nvPr/>
        </p:nvPicPr>
        <p:blipFill>
          <a:blip r:embed="rId5"/>
          <a:stretch>
            <a:fillRect/>
          </a:stretch>
        </p:blipFill>
        <p:spPr>
          <a:xfrm>
            <a:off x="640081" y="4208314"/>
            <a:ext cx="4020871" cy="1063774"/>
          </a:xfrm>
          <a:prstGeom prst="rect">
            <a:avLst/>
          </a:prstGeom>
        </p:spPr>
      </p:pic>
      <p:sp>
        <p:nvSpPr>
          <p:cNvPr id="10" name="矩形 9">
            <a:extLst>
              <a:ext uri="{FF2B5EF4-FFF2-40B4-BE49-F238E27FC236}">
                <a16:creationId xmlns:a16="http://schemas.microsoft.com/office/drawing/2014/main" id="{E23C21A0-3F35-F46E-DEF7-84B2C3F3A416}"/>
              </a:ext>
            </a:extLst>
          </p:cNvPr>
          <p:cNvSpPr/>
          <p:nvPr/>
        </p:nvSpPr>
        <p:spPr>
          <a:xfrm>
            <a:off x="3593506" y="4138697"/>
            <a:ext cx="991257" cy="12030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85135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C3F4D24-99EB-C38D-1107-1EAF46E77E46}"/>
              </a:ext>
            </a:extLst>
          </p:cNvPr>
          <p:cNvSpPr>
            <a:spLocks noGrp="1"/>
          </p:cNvSpPr>
          <p:nvPr>
            <p:ph type="title"/>
          </p:nvPr>
        </p:nvSpPr>
        <p:spPr>
          <a:xfrm>
            <a:off x="640081" y="631373"/>
            <a:ext cx="4018839" cy="2035628"/>
          </a:xfrm>
        </p:spPr>
        <p:txBody>
          <a:bodyPr>
            <a:normAutofit/>
          </a:bodyPr>
          <a:lstStyle/>
          <a:p>
            <a:r>
              <a:rPr kumimoji="1" lang="en-US" altLang="zh-CN" b="1" dirty="0"/>
              <a:t>Method 4 – </a:t>
            </a:r>
            <a:r>
              <a:rPr lang="en-US" altLang="zh-CN" b="1" dirty="0"/>
              <a:t>Health Care Sector</a:t>
            </a:r>
            <a:endParaRPr kumimoji="1" lang="zh-CN" altLang="en-US" dirty="0"/>
          </a:p>
        </p:txBody>
      </p:sp>
      <p:pic>
        <p:nvPicPr>
          <p:cNvPr id="9" name="内容占位符 8" descr="表格&#10;&#10;描述已自动生成">
            <a:extLst>
              <a:ext uri="{FF2B5EF4-FFF2-40B4-BE49-F238E27FC236}">
                <a16:creationId xmlns:a16="http://schemas.microsoft.com/office/drawing/2014/main" id="{362E3AC7-B53C-7718-B823-5EADBA04F097}"/>
              </a:ext>
            </a:extLst>
          </p:cNvPr>
          <p:cNvPicPr>
            <a:picLocks noGrp="1" noChangeAspect="1"/>
          </p:cNvPicPr>
          <p:nvPr>
            <p:ph idx="1"/>
          </p:nvPr>
        </p:nvPicPr>
        <p:blipFill>
          <a:blip r:embed="rId3"/>
          <a:stretch>
            <a:fillRect/>
          </a:stretch>
        </p:blipFill>
        <p:spPr>
          <a:xfrm>
            <a:off x="639763" y="3970904"/>
            <a:ext cx="4010025" cy="1060904"/>
          </a:xfrm>
        </p:spPr>
      </p:pic>
      <p:sp>
        <p:nvSpPr>
          <p:cNvPr id="16" name="Rectangle 15">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内容占位符 4" descr="图表, 折线图&#10;&#10;描述已自动生成">
            <a:extLst>
              <a:ext uri="{FF2B5EF4-FFF2-40B4-BE49-F238E27FC236}">
                <a16:creationId xmlns:a16="http://schemas.microsoft.com/office/drawing/2014/main" id="{A9BCE4B5-ACEC-3F1B-36C6-6C19F4F6DB3C}"/>
              </a:ext>
            </a:extLst>
          </p:cNvPr>
          <p:cNvPicPr>
            <a:picLocks noChangeAspect="1"/>
          </p:cNvPicPr>
          <p:nvPr/>
        </p:nvPicPr>
        <p:blipFill>
          <a:blip r:embed="rId4"/>
          <a:stretch>
            <a:fillRect/>
          </a:stretch>
        </p:blipFill>
        <p:spPr>
          <a:xfrm>
            <a:off x="6250877" y="639705"/>
            <a:ext cx="5217685" cy="2713196"/>
          </a:xfrm>
          <a:prstGeom prst="rect">
            <a:avLst/>
          </a:prstGeom>
        </p:spPr>
      </p:pic>
      <p:pic>
        <p:nvPicPr>
          <p:cNvPr id="7" name="图片 6" descr="图表, 折线图&#10;&#10;描述已自动生成">
            <a:extLst>
              <a:ext uri="{FF2B5EF4-FFF2-40B4-BE49-F238E27FC236}">
                <a16:creationId xmlns:a16="http://schemas.microsoft.com/office/drawing/2014/main" id="{9243187E-AD30-7487-09AC-F14D26430ABF}"/>
              </a:ext>
            </a:extLst>
          </p:cNvPr>
          <p:cNvPicPr>
            <a:picLocks noChangeAspect="1"/>
          </p:cNvPicPr>
          <p:nvPr/>
        </p:nvPicPr>
        <p:blipFill>
          <a:blip r:embed="rId5"/>
          <a:stretch>
            <a:fillRect/>
          </a:stretch>
        </p:blipFill>
        <p:spPr>
          <a:xfrm>
            <a:off x="6250877" y="3513767"/>
            <a:ext cx="5217685" cy="2713196"/>
          </a:xfrm>
          <a:prstGeom prst="rect">
            <a:avLst/>
          </a:prstGeom>
        </p:spPr>
      </p:pic>
      <p:sp>
        <p:nvSpPr>
          <p:cNvPr id="13" name="Content Placeholder 21">
            <a:extLst>
              <a:ext uri="{FF2B5EF4-FFF2-40B4-BE49-F238E27FC236}">
                <a16:creationId xmlns:a16="http://schemas.microsoft.com/office/drawing/2014/main" id="{052EA789-A3DC-FA69-B275-229787AAF36B}"/>
              </a:ext>
            </a:extLst>
          </p:cNvPr>
          <p:cNvSpPr txBox="1">
            <a:spLocks/>
          </p:cNvSpPr>
          <p:nvPr/>
        </p:nvSpPr>
        <p:spPr>
          <a:xfrm>
            <a:off x="640081" y="2764971"/>
            <a:ext cx="4010296" cy="347254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800" dirty="0"/>
              <a:t>Evaluation Results:</a:t>
            </a:r>
          </a:p>
        </p:txBody>
      </p:sp>
      <p:sp>
        <p:nvSpPr>
          <p:cNvPr id="10" name="矩形 9">
            <a:extLst>
              <a:ext uri="{FF2B5EF4-FFF2-40B4-BE49-F238E27FC236}">
                <a16:creationId xmlns:a16="http://schemas.microsoft.com/office/drawing/2014/main" id="{977ED764-9FC2-281B-92E0-3BF2973F1FFF}"/>
              </a:ext>
            </a:extLst>
          </p:cNvPr>
          <p:cNvSpPr/>
          <p:nvPr/>
        </p:nvSpPr>
        <p:spPr>
          <a:xfrm>
            <a:off x="3593506" y="3970904"/>
            <a:ext cx="991257" cy="12030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4090003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F21F2058-92F0-F751-5E94-F2BFD4400ECA}"/>
              </a:ext>
            </a:extLst>
          </p:cNvPr>
          <p:cNvSpPr>
            <a:spLocks noGrp="1"/>
          </p:cNvSpPr>
          <p:nvPr>
            <p:ph type="title"/>
          </p:nvPr>
        </p:nvSpPr>
        <p:spPr>
          <a:xfrm>
            <a:off x="640081" y="631373"/>
            <a:ext cx="4018839" cy="2035628"/>
          </a:xfrm>
        </p:spPr>
        <p:txBody>
          <a:bodyPr>
            <a:normAutofit fontScale="90000"/>
          </a:bodyPr>
          <a:lstStyle/>
          <a:p>
            <a:r>
              <a:rPr kumimoji="1" lang="en-US" altLang="zh-CN" b="1" dirty="0"/>
              <a:t>Method 4 – </a:t>
            </a:r>
            <a:r>
              <a:rPr lang="en-US" altLang="zh-CN" b="1" dirty="0"/>
              <a:t>Consumer Discretionary Sector</a:t>
            </a:r>
            <a:endParaRPr kumimoji="1" lang="zh-CN" altLang="en-US" dirty="0"/>
          </a:p>
        </p:txBody>
      </p:sp>
      <p:sp>
        <p:nvSpPr>
          <p:cNvPr id="16" name="Rectangle 15">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内容占位符 4" descr="图表, 折线图&#10;&#10;描述已自动生成">
            <a:extLst>
              <a:ext uri="{FF2B5EF4-FFF2-40B4-BE49-F238E27FC236}">
                <a16:creationId xmlns:a16="http://schemas.microsoft.com/office/drawing/2014/main" id="{E41AEDA3-D0BD-3726-F16B-EBD67FCEC9A0}"/>
              </a:ext>
            </a:extLst>
          </p:cNvPr>
          <p:cNvPicPr>
            <a:picLocks noChangeAspect="1"/>
          </p:cNvPicPr>
          <p:nvPr/>
        </p:nvPicPr>
        <p:blipFill>
          <a:blip r:embed="rId2"/>
          <a:stretch>
            <a:fillRect/>
          </a:stretch>
        </p:blipFill>
        <p:spPr>
          <a:xfrm>
            <a:off x="6181834" y="3513432"/>
            <a:ext cx="5217685" cy="2713196"/>
          </a:xfrm>
          <a:prstGeom prst="rect">
            <a:avLst/>
          </a:prstGeom>
        </p:spPr>
      </p:pic>
      <p:pic>
        <p:nvPicPr>
          <p:cNvPr id="7" name="图片 6" descr="图表, 折线图&#10;&#10;描述已自动生成">
            <a:extLst>
              <a:ext uri="{FF2B5EF4-FFF2-40B4-BE49-F238E27FC236}">
                <a16:creationId xmlns:a16="http://schemas.microsoft.com/office/drawing/2014/main" id="{C94343FF-2742-9E6A-1030-DADBA2CFCC7C}"/>
              </a:ext>
            </a:extLst>
          </p:cNvPr>
          <p:cNvPicPr>
            <a:picLocks noChangeAspect="1"/>
          </p:cNvPicPr>
          <p:nvPr/>
        </p:nvPicPr>
        <p:blipFill>
          <a:blip r:embed="rId3"/>
          <a:stretch>
            <a:fillRect/>
          </a:stretch>
        </p:blipFill>
        <p:spPr>
          <a:xfrm>
            <a:off x="6181834" y="631373"/>
            <a:ext cx="5217685" cy="2713196"/>
          </a:xfrm>
          <a:prstGeom prst="rect">
            <a:avLst/>
          </a:prstGeom>
        </p:spPr>
      </p:pic>
      <p:sp>
        <p:nvSpPr>
          <p:cNvPr id="12" name="Content Placeholder 21">
            <a:extLst>
              <a:ext uri="{FF2B5EF4-FFF2-40B4-BE49-F238E27FC236}">
                <a16:creationId xmlns:a16="http://schemas.microsoft.com/office/drawing/2014/main" id="{BDC20743-F762-D4F7-2EB4-2FFFB35B9FD5}"/>
              </a:ext>
            </a:extLst>
          </p:cNvPr>
          <p:cNvSpPr txBox="1">
            <a:spLocks/>
          </p:cNvSpPr>
          <p:nvPr/>
        </p:nvSpPr>
        <p:spPr>
          <a:xfrm>
            <a:off x="792481" y="2917371"/>
            <a:ext cx="4010296" cy="347254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800" dirty="0"/>
              <a:t>Evaluation Results:</a:t>
            </a:r>
          </a:p>
        </p:txBody>
      </p:sp>
      <p:pic>
        <p:nvPicPr>
          <p:cNvPr id="9" name="图片 8">
            <a:extLst>
              <a:ext uri="{FF2B5EF4-FFF2-40B4-BE49-F238E27FC236}">
                <a16:creationId xmlns:a16="http://schemas.microsoft.com/office/drawing/2014/main" id="{D1859C85-BB87-C58B-3F22-7D74DBBEB90A}"/>
              </a:ext>
            </a:extLst>
          </p:cNvPr>
          <p:cNvPicPr>
            <a:picLocks noChangeAspect="1"/>
          </p:cNvPicPr>
          <p:nvPr/>
        </p:nvPicPr>
        <p:blipFill>
          <a:blip r:embed="rId4"/>
          <a:stretch>
            <a:fillRect/>
          </a:stretch>
        </p:blipFill>
        <p:spPr>
          <a:xfrm>
            <a:off x="640081" y="4090823"/>
            <a:ext cx="4254705" cy="1125638"/>
          </a:xfrm>
          <a:prstGeom prst="rect">
            <a:avLst/>
          </a:prstGeom>
        </p:spPr>
      </p:pic>
      <p:sp>
        <p:nvSpPr>
          <p:cNvPr id="10" name="矩形 9">
            <a:extLst>
              <a:ext uri="{FF2B5EF4-FFF2-40B4-BE49-F238E27FC236}">
                <a16:creationId xmlns:a16="http://schemas.microsoft.com/office/drawing/2014/main" id="{E23C21A0-3F35-F46E-DEF7-84B2C3F3A416}"/>
              </a:ext>
            </a:extLst>
          </p:cNvPr>
          <p:cNvSpPr/>
          <p:nvPr/>
        </p:nvSpPr>
        <p:spPr>
          <a:xfrm>
            <a:off x="3732758" y="3979874"/>
            <a:ext cx="991257" cy="12030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43475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AB101E95-5C87-1D2D-E68C-D9391CFCDD26}"/>
              </a:ext>
            </a:extLst>
          </p:cNvPr>
          <p:cNvSpPr>
            <a:spLocks noGrp="1"/>
          </p:cNvSpPr>
          <p:nvPr>
            <p:ph type="title"/>
          </p:nvPr>
        </p:nvSpPr>
        <p:spPr>
          <a:xfrm>
            <a:off x="640081" y="631373"/>
            <a:ext cx="4018839" cy="2035628"/>
          </a:xfrm>
        </p:spPr>
        <p:txBody>
          <a:bodyPr>
            <a:normAutofit/>
          </a:bodyPr>
          <a:lstStyle/>
          <a:p>
            <a:r>
              <a:rPr kumimoji="1" lang="en-US" altLang="zh-CN" b="1" dirty="0"/>
              <a:t>Method 4 – </a:t>
            </a:r>
            <a:r>
              <a:rPr lang="en-US" altLang="zh-CN" b="1" dirty="0"/>
              <a:t>Communication Service Sector</a:t>
            </a:r>
            <a:endParaRPr kumimoji="1" lang="zh-CN" altLang="en-US" dirty="0"/>
          </a:p>
        </p:txBody>
      </p:sp>
      <p:sp>
        <p:nvSpPr>
          <p:cNvPr id="16" name="Rectangle 15">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6" descr="图表, 折线图&#10;&#10;描述已自动生成">
            <a:extLst>
              <a:ext uri="{FF2B5EF4-FFF2-40B4-BE49-F238E27FC236}">
                <a16:creationId xmlns:a16="http://schemas.microsoft.com/office/drawing/2014/main" id="{B4109F19-84E5-EB1C-9678-AF18677FAF45}"/>
              </a:ext>
            </a:extLst>
          </p:cNvPr>
          <p:cNvPicPr>
            <a:picLocks noChangeAspect="1"/>
          </p:cNvPicPr>
          <p:nvPr/>
        </p:nvPicPr>
        <p:blipFill>
          <a:blip r:embed="rId2"/>
          <a:stretch>
            <a:fillRect/>
          </a:stretch>
        </p:blipFill>
        <p:spPr>
          <a:xfrm>
            <a:off x="6250877" y="639705"/>
            <a:ext cx="5217685" cy="2713196"/>
          </a:xfrm>
          <a:prstGeom prst="rect">
            <a:avLst/>
          </a:prstGeom>
        </p:spPr>
      </p:pic>
      <p:pic>
        <p:nvPicPr>
          <p:cNvPr id="5" name="内容占位符 4" descr="图表, 折线图&#10;&#10;描述已自动生成">
            <a:extLst>
              <a:ext uri="{FF2B5EF4-FFF2-40B4-BE49-F238E27FC236}">
                <a16:creationId xmlns:a16="http://schemas.microsoft.com/office/drawing/2014/main" id="{BEDD3A51-3190-E966-8DE1-48E33C6E61A8}"/>
              </a:ext>
            </a:extLst>
          </p:cNvPr>
          <p:cNvPicPr>
            <a:picLocks noChangeAspect="1"/>
          </p:cNvPicPr>
          <p:nvPr/>
        </p:nvPicPr>
        <p:blipFill>
          <a:blip r:embed="rId3"/>
          <a:stretch>
            <a:fillRect/>
          </a:stretch>
        </p:blipFill>
        <p:spPr>
          <a:xfrm>
            <a:off x="6250877" y="3513767"/>
            <a:ext cx="5217685" cy="2713196"/>
          </a:xfrm>
          <a:prstGeom prst="rect">
            <a:avLst/>
          </a:prstGeom>
        </p:spPr>
      </p:pic>
      <p:pic>
        <p:nvPicPr>
          <p:cNvPr id="12" name="图片 11" descr="表格&#10;&#10;描述已自动生成">
            <a:extLst>
              <a:ext uri="{FF2B5EF4-FFF2-40B4-BE49-F238E27FC236}">
                <a16:creationId xmlns:a16="http://schemas.microsoft.com/office/drawing/2014/main" id="{685853A8-10AF-6696-D0AB-F69D80AA28A5}"/>
              </a:ext>
            </a:extLst>
          </p:cNvPr>
          <p:cNvPicPr>
            <a:picLocks noChangeAspect="1"/>
          </p:cNvPicPr>
          <p:nvPr/>
        </p:nvPicPr>
        <p:blipFill>
          <a:blip r:embed="rId4"/>
          <a:stretch>
            <a:fillRect/>
          </a:stretch>
        </p:blipFill>
        <p:spPr>
          <a:xfrm>
            <a:off x="544457" y="4274259"/>
            <a:ext cx="4506343" cy="1192212"/>
          </a:xfrm>
          <a:prstGeom prst="rect">
            <a:avLst/>
          </a:prstGeom>
        </p:spPr>
      </p:pic>
      <p:sp>
        <p:nvSpPr>
          <p:cNvPr id="15" name="Content Placeholder 21">
            <a:extLst>
              <a:ext uri="{FF2B5EF4-FFF2-40B4-BE49-F238E27FC236}">
                <a16:creationId xmlns:a16="http://schemas.microsoft.com/office/drawing/2014/main" id="{A0D81B0C-651E-13A1-9DAE-475950AC398B}"/>
              </a:ext>
            </a:extLst>
          </p:cNvPr>
          <p:cNvSpPr txBox="1">
            <a:spLocks/>
          </p:cNvSpPr>
          <p:nvPr/>
        </p:nvSpPr>
        <p:spPr>
          <a:xfrm>
            <a:off x="792481" y="2917371"/>
            <a:ext cx="4010296" cy="347254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800" dirty="0"/>
              <a:t>Evaluation Results:</a:t>
            </a:r>
          </a:p>
        </p:txBody>
      </p:sp>
      <p:sp>
        <p:nvSpPr>
          <p:cNvPr id="9" name="矩形 8">
            <a:extLst>
              <a:ext uri="{FF2B5EF4-FFF2-40B4-BE49-F238E27FC236}">
                <a16:creationId xmlns:a16="http://schemas.microsoft.com/office/drawing/2014/main" id="{E23C21A0-3F35-F46E-DEF7-84B2C3F3A416}"/>
              </a:ext>
            </a:extLst>
          </p:cNvPr>
          <p:cNvSpPr/>
          <p:nvPr/>
        </p:nvSpPr>
        <p:spPr>
          <a:xfrm>
            <a:off x="3854764" y="4263463"/>
            <a:ext cx="991257" cy="12030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152904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74A8839-73F9-DD2F-30F9-BA6D884ADF0C}"/>
              </a:ext>
            </a:extLst>
          </p:cNvPr>
          <p:cNvSpPr>
            <a:spLocks noGrp="1"/>
          </p:cNvSpPr>
          <p:nvPr>
            <p:ph type="title"/>
          </p:nvPr>
        </p:nvSpPr>
        <p:spPr>
          <a:xfrm>
            <a:off x="640081" y="631373"/>
            <a:ext cx="4018839" cy="2035628"/>
          </a:xfrm>
        </p:spPr>
        <p:txBody>
          <a:bodyPr>
            <a:normAutofit fontScale="90000"/>
          </a:bodyPr>
          <a:lstStyle/>
          <a:p>
            <a:r>
              <a:rPr kumimoji="1" lang="en-US" altLang="zh-CN" b="1" dirty="0"/>
              <a:t>Method 4 – </a:t>
            </a:r>
            <a:r>
              <a:rPr lang="en-US" altLang="zh-CN" b="1" dirty="0"/>
              <a:t>Information Technology Sector</a:t>
            </a:r>
            <a:endParaRPr kumimoji="1" lang="zh-CN" altLang="en-US" dirty="0"/>
          </a:p>
        </p:txBody>
      </p:sp>
      <p:sp>
        <p:nvSpPr>
          <p:cNvPr id="16" name="Rectangle 15">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内容占位符 4" descr="图表, 折线图&#10;&#10;描述已自动生成">
            <a:extLst>
              <a:ext uri="{FF2B5EF4-FFF2-40B4-BE49-F238E27FC236}">
                <a16:creationId xmlns:a16="http://schemas.microsoft.com/office/drawing/2014/main" id="{F9C51ED1-9F80-8227-50BA-0025F84E4D79}"/>
              </a:ext>
            </a:extLst>
          </p:cNvPr>
          <p:cNvPicPr>
            <a:picLocks noChangeAspect="1"/>
          </p:cNvPicPr>
          <p:nvPr/>
        </p:nvPicPr>
        <p:blipFill>
          <a:blip r:embed="rId3"/>
          <a:stretch>
            <a:fillRect/>
          </a:stretch>
        </p:blipFill>
        <p:spPr>
          <a:xfrm>
            <a:off x="6185263" y="3513431"/>
            <a:ext cx="5217685" cy="2713196"/>
          </a:xfrm>
          <a:prstGeom prst="rect">
            <a:avLst/>
          </a:prstGeom>
        </p:spPr>
      </p:pic>
      <p:pic>
        <p:nvPicPr>
          <p:cNvPr id="7" name="图片 6" descr="图表, 折线图&#10;&#10;描述已自动生成">
            <a:extLst>
              <a:ext uri="{FF2B5EF4-FFF2-40B4-BE49-F238E27FC236}">
                <a16:creationId xmlns:a16="http://schemas.microsoft.com/office/drawing/2014/main" id="{E92B6F65-63F1-4A6C-2DDF-EA6E6E5BC834}"/>
              </a:ext>
            </a:extLst>
          </p:cNvPr>
          <p:cNvPicPr>
            <a:picLocks noChangeAspect="1"/>
          </p:cNvPicPr>
          <p:nvPr/>
        </p:nvPicPr>
        <p:blipFill>
          <a:blip r:embed="rId4"/>
          <a:stretch>
            <a:fillRect/>
          </a:stretch>
        </p:blipFill>
        <p:spPr>
          <a:xfrm>
            <a:off x="6176720" y="631373"/>
            <a:ext cx="5217685" cy="2713196"/>
          </a:xfrm>
          <a:prstGeom prst="rect">
            <a:avLst/>
          </a:prstGeom>
        </p:spPr>
      </p:pic>
      <p:sp>
        <p:nvSpPr>
          <p:cNvPr id="12" name="Content Placeholder 21">
            <a:extLst>
              <a:ext uri="{FF2B5EF4-FFF2-40B4-BE49-F238E27FC236}">
                <a16:creationId xmlns:a16="http://schemas.microsoft.com/office/drawing/2014/main" id="{3558D98E-7570-F775-A2DF-8D91AA7EF13F}"/>
              </a:ext>
            </a:extLst>
          </p:cNvPr>
          <p:cNvSpPr txBox="1">
            <a:spLocks/>
          </p:cNvSpPr>
          <p:nvPr/>
        </p:nvSpPr>
        <p:spPr>
          <a:xfrm>
            <a:off x="792481" y="2917371"/>
            <a:ext cx="4010296" cy="347254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800" dirty="0"/>
              <a:t>Evaluation Results:</a:t>
            </a:r>
          </a:p>
        </p:txBody>
      </p:sp>
      <p:pic>
        <p:nvPicPr>
          <p:cNvPr id="9" name="图片 8" descr="表格&#10;&#10;描述已自动生成">
            <a:extLst>
              <a:ext uri="{FF2B5EF4-FFF2-40B4-BE49-F238E27FC236}">
                <a16:creationId xmlns:a16="http://schemas.microsoft.com/office/drawing/2014/main" id="{FFFE6AE6-4132-AFD0-D710-DC42A29E6E2E}"/>
              </a:ext>
            </a:extLst>
          </p:cNvPr>
          <p:cNvPicPr>
            <a:picLocks noChangeAspect="1"/>
          </p:cNvPicPr>
          <p:nvPr/>
        </p:nvPicPr>
        <p:blipFill>
          <a:blip r:embed="rId5"/>
          <a:stretch>
            <a:fillRect/>
          </a:stretch>
        </p:blipFill>
        <p:spPr>
          <a:xfrm>
            <a:off x="373757" y="4267951"/>
            <a:ext cx="4551485" cy="1204155"/>
          </a:xfrm>
          <a:prstGeom prst="rect">
            <a:avLst/>
          </a:prstGeom>
        </p:spPr>
      </p:pic>
      <p:sp>
        <p:nvSpPr>
          <p:cNvPr id="10" name="矩形 9">
            <a:extLst>
              <a:ext uri="{FF2B5EF4-FFF2-40B4-BE49-F238E27FC236}">
                <a16:creationId xmlns:a16="http://schemas.microsoft.com/office/drawing/2014/main" id="{E23C21A0-3F35-F46E-DEF7-84B2C3F3A416}"/>
              </a:ext>
            </a:extLst>
          </p:cNvPr>
          <p:cNvSpPr/>
          <p:nvPr/>
        </p:nvSpPr>
        <p:spPr>
          <a:xfrm>
            <a:off x="3842272" y="4267575"/>
            <a:ext cx="991257" cy="12030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99892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6CACF-445B-03DC-1A5F-3C4CE24EF75C}"/>
              </a:ext>
            </a:extLst>
          </p:cNvPr>
          <p:cNvSpPr>
            <a:spLocks noGrp="1"/>
          </p:cNvSpPr>
          <p:nvPr>
            <p:ph type="title"/>
          </p:nvPr>
        </p:nvSpPr>
        <p:spPr/>
        <p:txBody>
          <a:bodyPr/>
          <a:lstStyle/>
          <a:p>
            <a:r>
              <a:rPr kumimoji="1" lang="en-US" altLang="zh-CN" b="1" dirty="0"/>
              <a:t>Conclusion </a:t>
            </a:r>
            <a:endParaRPr kumimoji="1" lang="zh-CN" altLang="en-US" b="1" dirty="0"/>
          </a:p>
        </p:txBody>
      </p:sp>
      <p:sp>
        <p:nvSpPr>
          <p:cNvPr id="3" name="内容占位符 2">
            <a:extLst>
              <a:ext uri="{FF2B5EF4-FFF2-40B4-BE49-F238E27FC236}">
                <a16:creationId xmlns:a16="http://schemas.microsoft.com/office/drawing/2014/main" id="{2FAD3412-9911-A839-742D-9DE54758241B}"/>
              </a:ext>
            </a:extLst>
          </p:cNvPr>
          <p:cNvSpPr>
            <a:spLocks noGrp="1"/>
          </p:cNvSpPr>
          <p:nvPr>
            <p:ph idx="1"/>
          </p:nvPr>
        </p:nvSpPr>
        <p:spPr/>
        <p:txBody>
          <a:bodyPr>
            <a:normAutofit/>
          </a:bodyPr>
          <a:lstStyle/>
          <a:p>
            <a:r>
              <a:rPr kumimoji="1" lang="en-US" altLang="zh-CN" sz="2400" dirty="0"/>
              <a:t>When every two stocks have 23 and more investors commenting, the 50 target stocks can be classified into 5 categories by Laplacian matrix analysis. </a:t>
            </a:r>
          </a:p>
          <a:p>
            <a:r>
              <a:rPr kumimoji="1" lang="en-US" altLang="zh-CN" sz="2400" dirty="0"/>
              <a:t>The accuracy of the prediction model based on the community-detected sector classification is generally greater than the accuracy of the sector classification provided by Yahoo Finance. </a:t>
            </a:r>
          </a:p>
          <a:p>
            <a:r>
              <a:rPr lang="en-US" altLang="zh-CN" sz="2400" dirty="0"/>
              <a:t>Investor sentiment can reasonably predict stock prices.</a:t>
            </a:r>
            <a:r>
              <a:rPr lang="zh-CN" altLang="zh-CN" sz="2400" dirty="0"/>
              <a:t> </a:t>
            </a:r>
            <a:endParaRPr kumimoji="1" lang="zh-CN" altLang="en-US" sz="2400" dirty="0"/>
          </a:p>
        </p:txBody>
      </p:sp>
    </p:spTree>
    <p:extLst>
      <p:ext uri="{BB962C8B-B14F-4D97-AF65-F5344CB8AC3E}">
        <p14:creationId xmlns:p14="http://schemas.microsoft.com/office/powerpoint/2010/main" val="209996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691B6-6DF3-1C36-87A0-1A4242FB69C2}"/>
              </a:ext>
            </a:extLst>
          </p:cNvPr>
          <p:cNvSpPr>
            <a:spLocks noGrp="1"/>
          </p:cNvSpPr>
          <p:nvPr>
            <p:ph type="title"/>
          </p:nvPr>
        </p:nvSpPr>
        <p:spPr/>
        <p:txBody>
          <a:bodyPr/>
          <a:lstStyle/>
          <a:p>
            <a:r>
              <a:rPr kumimoji="1" lang="en-US" altLang="zh-CN" b="1" dirty="0"/>
              <a:t>Future Research</a:t>
            </a:r>
            <a:endParaRPr kumimoji="1" lang="zh-CN" altLang="en-US" b="1" dirty="0"/>
          </a:p>
        </p:txBody>
      </p:sp>
      <p:sp>
        <p:nvSpPr>
          <p:cNvPr id="3" name="内容占位符 2">
            <a:extLst>
              <a:ext uri="{FF2B5EF4-FFF2-40B4-BE49-F238E27FC236}">
                <a16:creationId xmlns:a16="http://schemas.microsoft.com/office/drawing/2014/main" id="{F7A69595-9A80-98CB-FBE3-8B39F1676E66}"/>
              </a:ext>
            </a:extLst>
          </p:cNvPr>
          <p:cNvSpPr>
            <a:spLocks noGrp="1"/>
          </p:cNvSpPr>
          <p:nvPr>
            <p:ph idx="1"/>
          </p:nvPr>
        </p:nvSpPr>
        <p:spPr/>
        <p:txBody>
          <a:bodyPr>
            <a:normAutofit fontScale="92500" lnSpcReduction="20000"/>
          </a:bodyPr>
          <a:lstStyle/>
          <a:p>
            <a:r>
              <a:rPr kumimoji="1" lang="en-US" altLang="zh-CN" sz="3200" dirty="0"/>
              <a:t>Sentiment Analysis</a:t>
            </a:r>
          </a:p>
          <a:p>
            <a:pPr lvl="1"/>
            <a:r>
              <a:rPr kumimoji="1" lang="en-US" altLang="zh-CN" sz="3200" dirty="0"/>
              <a:t>Loughran-McDonald financial sentiment dictionary </a:t>
            </a:r>
          </a:p>
          <a:p>
            <a:pPr lvl="1"/>
            <a:r>
              <a:rPr kumimoji="1" lang="en-US" altLang="zh-CN" sz="3200" dirty="0"/>
              <a:t>VADER Sentiment Analysis</a:t>
            </a:r>
          </a:p>
          <a:p>
            <a:r>
              <a:rPr kumimoji="1" lang="en-US" altLang="zh-CN" sz="3200" dirty="0"/>
              <a:t>Construct “Investor Sentiment Index”</a:t>
            </a:r>
          </a:p>
          <a:p>
            <a:pPr lvl="1"/>
            <a:r>
              <a:rPr kumimoji="1" lang="en-US" altLang="zh-CN" sz="3200" dirty="0"/>
              <a:t>Trading Volume</a:t>
            </a:r>
          </a:p>
          <a:p>
            <a:pPr lvl="1"/>
            <a:r>
              <a:rPr kumimoji="1" lang="en-US" altLang="zh-CN" sz="3200" dirty="0"/>
              <a:t>Market Turnover</a:t>
            </a:r>
          </a:p>
          <a:p>
            <a:pPr lvl="1"/>
            <a:r>
              <a:rPr kumimoji="1" lang="en-US" altLang="zh-CN" sz="3200" dirty="0"/>
              <a:t>Put-call ratio</a:t>
            </a:r>
          </a:p>
          <a:p>
            <a:r>
              <a:rPr kumimoji="1" lang="en-US" altLang="zh-CN" sz="3200" dirty="0"/>
              <a:t>Explore all sectors and longer time period</a:t>
            </a:r>
          </a:p>
          <a:p>
            <a:endParaRPr kumimoji="1" lang="en-US" altLang="zh-CN" sz="3200" dirty="0"/>
          </a:p>
          <a:p>
            <a:pPr lvl="1"/>
            <a:endParaRPr kumimoji="1" lang="zh-CN" altLang="en-US" sz="3200" dirty="0"/>
          </a:p>
          <a:p>
            <a:endParaRPr kumimoji="1" lang="zh-CN" altLang="en-US" dirty="0"/>
          </a:p>
        </p:txBody>
      </p:sp>
    </p:spTree>
    <p:extLst>
      <p:ext uri="{BB962C8B-B14F-4D97-AF65-F5344CB8AC3E}">
        <p14:creationId xmlns:p14="http://schemas.microsoft.com/office/powerpoint/2010/main" val="363468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2B238-9E04-9214-DE12-354ED11E4833}"/>
              </a:ext>
            </a:extLst>
          </p:cNvPr>
          <p:cNvSpPr>
            <a:spLocks noGrp="1"/>
          </p:cNvSpPr>
          <p:nvPr>
            <p:ph type="title"/>
          </p:nvPr>
        </p:nvSpPr>
        <p:spPr/>
        <p:txBody>
          <a:bodyPr/>
          <a:lstStyle/>
          <a:p>
            <a:r>
              <a:rPr kumimoji="1" lang="en-US" altLang="zh-CN" b="1" dirty="0"/>
              <a:t>Literature Review</a:t>
            </a:r>
            <a:r>
              <a:rPr kumimoji="1" lang="zh-CN" altLang="en-US" b="1" dirty="0"/>
              <a:t> </a:t>
            </a:r>
            <a:r>
              <a:rPr kumimoji="1" lang="en-US" altLang="zh-CN" b="1" dirty="0"/>
              <a:t>–</a:t>
            </a:r>
            <a:r>
              <a:rPr kumimoji="1" lang="zh-CN" altLang="en-US" b="1" dirty="0"/>
              <a:t> </a:t>
            </a:r>
            <a:r>
              <a:rPr kumimoji="1" lang="en-US" altLang="zh-CN" b="1" dirty="0"/>
              <a:t>Investor Sentiment</a:t>
            </a:r>
            <a:endParaRPr kumimoji="1" lang="zh-CN" altLang="en-US" b="1" dirty="0"/>
          </a:p>
        </p:txBody>
      </p:sp>
      <p:sp>
        <p:nvSpPr>
          <p:cNvPr id="3" name="内容占位符 2">
            <a:extLst>
              <a:ext uri="{FF2B5EF4-FFF2-40B4-BE49-F238E27FC236}">
                <a16:creationId xmlns:a16="http://schemas.microsoft.com/office/drawing/2014/main" id="{FB60BB03-DFD0-C3EE-E46F-E20456D3C2D6}"/>
              </a:ext>
            </a:extLst>
          </p:cNvPr>
          <p:cNvSpPr>
            <a:spLocks noGrp="1"/>
          </p:cNvSpPr>
          <p:nvPr>
            <p:ph idx="1"/>
          </p:nvPr>
        </p:nvSpPr>
        <p:spPr/>
        <p:txBody>
          <a:bodyPr>
            <a:noAutofit/>
          </a:bodyPr>
          <a:lstStyle/>
          <a:p>
            <a:r>
              <a:rPr kumimoji="1" lang="en-US" altLang="zh-CN" sz="3000" dirty="0" err="1"/>
              <a:t>Pagolu</a:t>
            </a:r>
            <a:r>
              <a:rPr kumimoji="1" lang="en-US" altLang="zh-CN" sz="3000" dirty="0"/>
              <a:t> found that a strong correlation exists between the rise and falls in stock prices with the </a:t>
            </a:r>
            <a:r>
              <a:rPr kumimoji="1" lang="en-US" altLang="zh-CN" sz="3000" b="1" dirty="0"/>
              <a:t>public sentiments </a:t>
            </a:r>
            <a:r>
              <a:rPr kumimoji="1" lang="en-US" altLang="zh-CN" sz="3000" dirty="0"/>
              <a:t>in tweets (</a:t>
            </a:r>
            <a:r>
              <a:rPr kumimoji="1" lang="en-US" altLang="zh-CN" sz="3000" dirty="0" err="1"/>
              <a:t>Pagolu</a:t>
            </a:r>
            <a:r>
              <a:rPr kumimoji="1" lang="en-US" altLang="zh-CN" sz="3000" dirty="0"/>
              <a:t> et al., 2016).</a:t>
            </a:r>
          </a:p>
          <a:p>
            <a:endParaRPr kumimoji="1" lang="en-US" altLang="zh-CN" sz="3000" dirty="0"/>
          </a:p>
          <a:p>
            <a:r>
              <a:rPr kumimoji="1" lang="en-US" altLang="zh-CN" sz="3000" dirty="0"/>
              <a:t>Another research is shown that the change of stock prices can be predicted by </a:t>
            </a:r>
            <a:r>
              <a:rPr kumimoji="1" lang="en-US" altLang="zh-CN" sz="3000" b="1" dirty="0"/>
              <a:t>public sentiment </a:t>
            </a:r>
            <a:r>
              <a:rPr kumimoji="1" lang="en-US" altLang="zh-CN" sz="3000" dirty="0"/>
              <a:t>(Ni et al., 2019).</a:t>
            </a:r>
          </a:p>
        </p:txBody>
      </p:sp>
    </p:spTree>
    <p:extLst>
      <p:ext uri="{BB962C8B-B14F-4D97-AF65-F5344CB8AC3E}">
        <p14:creationId xmlns:p14="http://schemas.microsoft.com/office/powerpoint/2010/main" val="394113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6"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9" name="Rectangle 28">
            <a:extLst>
              <a:ext uri="{FF2B5EF4-FFF2-40B4-BE49-F238E27FC236}">
                <a16:creationId xmlns:a16="http://schemas.microsoft.com/office/drawing/2014/main" id="{D8E74CFB-EAAD-43E9-BDAC-AAE4F8E86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6E31D67-858D-409A-863E-EE8DEB9CC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15772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Freeform 6">
            <a:extLst>
              <a:ext uri="{FF2B5EF4-FFF2-40B4-BE49-F238E27FC236}">
                <a16:creationId xmlns:a16="http://schemas.microsoft.com/office/drawing/2014/main" id="{0C11AD76-2664-4F1B-8A6E-71601C059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3922753"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标题 1">
            <a:extLst>
              <a:ext uri="{FF2B5EF4-FFF2-40B4-BE49-F238E27FC236}">
                <a16:creationId xmlns:a16="http://schemas.microsoft.com/office/drawing/2014/main" id="{B6AF1FDB-A67D-AB00-9484-BDF28BA41A04}"/>
              </a:ext>
            </a:extLst>
          </p:cNvPr>
          <p:cNvSpPr>
            <a:spLocks noGrp="1"/>
          </p:cNvSpPr>
          <p:nvPr>
            <p:ph type="title"/>
          </p:nvPr>
        </p:nvSpPr>
        <p:spPr>
          <a:xfrm>
            <a:off x="4648417" y="1480930"/>
            <a:ext cx="6778558" cy="3254321"/>
          </a:xfrm>
        </p:spPr>
        <p:txBody>
          <a:bodyPr vert="horz" lIns="91440" tIns="45720" rIns="91440" bIns="45720" rtlCol="0" anchor="b">
            <a:normAutofit/>
          </a:bodyPr>
          <a:lstStyle/>
          <a:p>
            <a:r>
              <a:rPr kumimoji="1" lang="en-US" altLang="zh-CN" sz="6600" cap="all" dirty="0"/>
              <a:t>Thank you for listening!</a:t>
            </a:r>
          </a:p>
        </p:txBody>
      </p:sp>
    </p:spTree>
    <p:extLst>
      <p:ext uri="{BB962C8B-B14F-4D97-AF65-F5344CB8AC3E}">
        <p14:creationId xmlns:p14="http://schemas.microsoft.com/office/powerpoint/2010/main" val="4085393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9623F-9714-7DD4-0D44-C58F21EAFA75}"/>
              </a:ext>
            </a:extLst>
          </p:cNvPr>
          <p:cNvSpPr>
            <a:spLocks noGrp="1"/>
          </p:cNvSpPr>
          <p:nvPr>
            <p:ph type="title"/>
          </p:nvPr>
        </p:nvSpPr>
        <p:spPr/>
        <p:txBody>
          <a:bodyPr/>
          <a:lstStyle/>
          <a:p>
            <a:r>
              <a:rPr kumimoji="1" lang="en-US" altLang="zh-CN" b="1" dirty="0"/>
              <a:t>Research Questions</a:t>
            </a:r>
            <a:endParaRPr kumimoji="1" lang="zh-CN" altLang="en-US" b="1" dirty="0"/>
          </a:p>
        </p:txBody>
      </p:sp>
      <p:graphicFrame>
        <p:nvGraphicFramePr>
          <p:cNvPr id="7" name="内容占位符 2">
            <a:extLst>
              <a:ext uri="{FF2B5EF4-FFF2-40B4-BE49-F238E27FC236}">
                <a16:creationId xmlns:a16="http://schemas.microsoft.com/office/drawing/2014/main" id="{780F2075-9FE9-1B23-25BC-9B941C38020D}"/>
              </a:ext>
            </a:extLst>
          </p:cNvPr>
          <p:cNvGraphicFramePr>
            <a:graphicFrameLocks noGrp="1"/>
          </p:cNvGraphicFramePr>
          <p:nvPr>
            <p:ph idx="1"/>
            <p:extLst>
              <p:ext uri="{D42A27DB-BD31-4B8C-83A1-F6EECF244321}">
                <p14:modId xmlns:p14="http://schemas.microsoft.com/office/powerpoint/2010/main" val="2803147148"/>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70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0DC62-DC8A-CA5D-7761-DFC41995FFF9}"/>
              </a:ext>
            </a:extLst>
          </p:cNvPr>
          <p:cNvSpPr>
            <a:spLocks noGrp="1"/>
          </p:cNvSpPr>
          <p:nvPr>
            <p:ph type="title"/>
          </p:nvPr>
        </p:nvSpPr>
        <p:spPr/>
        <p:txBody>
          <a:bodyPr/>
          <a:lstStyle/>
          <a:p>
            <a:r>
              <a:rPr kumimoji="1" lang="en-US" altLang="zh-CN" b="1" dirty="0"/>
              <a:t>Data</a:t>
            </a:r>
            <a:endParaRPr kumimoji="1" lang="zh-CN" altLang="en-US" b="1" dirty="0"/>
          </a:p>
        </p:txBody>
      </p:sp>
      <p:sp>
        <p:nvSpPr>
          <p:cNvPr id="3" name="内容占位符 2">
            <a:extLst>
              <a:ext uri="{FF2B5EF4-FFF2-40B4-BE49-F238E27FC236}">
                <a16:creationId xmlns:a16="http://schemas.microsoft.com/office/drawing/2014/main" id="{5EA2710E-30EF-F394-7A7C-C9827911879B}"/>
              </a:ext>
            </a:extLst>
          </p:cNvPr>
          <p:cNvSpPr>
            <a:spLocks noGrp="1"/>
          </p:cNvSpPr>
          <p:nvPr>
            <p:ph idx="1"/>
          </p:nvPr>
        </p:nvSpPr>
        <p:spPr>
          <a:xfrm>
            <a:off x="1371600" y="2285999"/>
            <a:ext cx="9601200" cy="4008783"/>
          </a:xfrm>
        </p:spPr>
        <p:txBody>
          <a:bodyPr>
            <a:normAutofit/>
          </a:bodyPr>
          <a:lstStyle/>
          <a:p>
            <a:r>
              <a:rPr kumimoji="1" lang="en-US" altLang="zh-CN" sz="2800" dirty="0"/>
              <a:t>Market data</a:t>
            </a:r>
          </a:p>
          <a:p>
            <a:pPr lvl="1"/>
            <a:r>
              <a:rPr kumimoji="1" lang="en-US" altLang="zh-CN" sz="2800" dirty="0"/>
              <a:t>Yahoo Finance</a:t>
            </a:r>
          </a:p>
          <a:p>
            <a:r>
              <a:rPr kumimoji="1" lang="en-US" altLang="zh-CN" sz="2800" dirty="0"/>
              <a:t>Social media data</a:t>
            </a:r>
          </a:p>
          <a:p>
            <a:pPr lvl="1"/>
            <a:r>
              <a:rPr kumimoji="1" lang="en-US" altLang="zh-CN" sz="2800" dirty="0" err="1"/>
              <a:t>StockTwits.com</a:t>
            </a:r>
            <a:endParaRPr kumimoji="1" lang="en-US" altLang="zh-CN" sz="2800" dirty="0"/>
          </a:p>
          <a:p>
            <a:r>
              <a:rPr kumimoji="1" lang="en-US" altLang="zh-CN" sz="2800" dirty="0"/>
              <a:t>Investor sentiment data</a:t>
            </a:r>
          </a:p>
          <a:p>
            <a:pPr lvl="1"/>
            <a:r>
              <a:rPr kumimoji="1" lang="en-US" altLang="zh-CN" sz="2800" dirty="0"/>
              <a:t>Polarity based on sentiment analysis</a:t>
            </a:r>
          </a:p>
          <a:p>
            <a:pPr lvl="1"/>
            <a:r>
              <a:rPr kumimoji="1" lang="en-US" altLang="zh-CN" sz="2800" dirty="0"/>
              <a:t>Harvard IV-4 sentiment dictionary</a:t>
            </a:r>
          </a:p>
        </p:txBody>
      </p:sp>
      <p:pic>
        <p:nvPicPr>
          <p:cNvPr id="4" name="图片 3" descr="图形用户界面, 应用程序&#10;&#10;描述已自动生成">
            <a:extLst>
              <a:ext uri="{FF2B5EF4-FFF2-40B4-BE49-F238E27FC236}">
                <a16:creationId xmlns:a16="http://schemas.microsoft.com/office/drawing/2014/main" id="{44AFF3A7-D54A-8F62-95D1-2274EFAB6BEC}"/>
              </a:ext>
            </a:extLst>
          </p:cNvPr>
          <p:cNvPicPr>
            <a:picLocks noChangeAspect="1"/>
          </p:cNvPicPr>
          <p:nvPr/>
        </p:nvPicPr>
        <p:blipFill rotWithShape="1">
          <a:blip r:embed="rId3"/>
          <a:srcRect l="28178" t="19779" r="10419"/>
          <a:stretch/>
        </p:blipFill>
        <p:spPr>
          <a:xfrm>
            <a:off x="8237430" y="1025808"/>
            <a:ext cx="3536430" cy="4806384"/>
          </a:xfrm>
          <a:prstGeom prst="rect">
            <a:avLst/>
          </a:prstGeom>
        </p:spPr>
      </p:pic>
      <p:sp>
        <p:nvSpPr>
          <p:cNvPr id="5" name="矩形 4">
            <a:extLst>
              <a:ext uri="{FF2B5EF4-FFF2-40B4-BE49-F238E27FC236}">
                <a16:creationId xmlns:a16="http://schemas.microsoft.com/office/drawing/2014/main" id="{87C3200A-21A1-0C00-81AA-6D45117A0D84}"/>
              </a:ext>
            </a:extLst>
          </p:cNvPr>
          <p:cNvSpPr/>
          <p:nvPr/>
        </p:nvSpPr>
        <p:spPr>
          <a:xfrm>
            <a:off x="8364467" y="4368429"/>
            <a:ext cx="3292023" cy="137276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46799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84CC7-674D-C208-9DA1-8F3227E8993F}"/>
              </a:ext>
            </a:extLst>
          </p:cNvPr>
          <p:cNvSpPr>
            <a:spLocks noGrp="1"/>
          </p:cNvSpPr>
          <p:nvPr>
            <p:ph type="title"/>
          </p:nvPr>
        </p:nvSpPr>
        <p:spPr>
          <a:xfrm>
            <a:off x="1023562" y="685800"/>
            <a:ext cx="10493524" cy="1485900"/>
          </a:xfrm>
        </p:spPr>
        <p:txBody>
          <a:bodyPr>
            <a:normAutofit/>
          </a:bodyPr>
          <a:lstStyle/>
          <a:p>
            <a:r>
              <a:rPr lang="en-US" altLang="zh-CN" b="1" dirty="0"/>
              <a:t>Data – Social Media Data</a:t>
            </a:r>
            <a:endParaRPr kumimoji="1" lang="zh-CN" altLang="en-US" b="1" dirty="0"/>
          </a:p>
        </p:txBody>
      </p:sp>
      <p:sp>
        <p:nvSpPr>
          <p:cNvPr id="20" name="Rectangle 17">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C404361C-3FCD-B323-781B-8AA1FAF57DED}"/>
              </a:ext>
            </a:extLst>
          </p:cNvPr>
          <p:cNvSpPr>
            <a:spLocks noGrp="1"/>
          </p:cNvSpPr>
          <p:nvPr>
            <p:ph idx="1"/>
          </p:nvPr>
        </p:nvSpPr>
        <p:spPr>
          <a:xfrm>
            <a:off x="1023563" y="2079384"/>
            <a:ext cx="5072437" cy="4084320"/>
          </a:xfrm>
        </p:spPr>
        <p:txBody>
          <a:bodyPr>
            <a:normAutofit lnSpcReduction="10000"/>
          </a:bodyPr>
          <a:lstStyle/>
          <a:p>
            <a:r>
              <a:rPr kumimoji="1" lang="en-US" altLang="zh-CN" b="1" dirty="0"/>
              <a:t>50</a:t>
            </a:r>
            <a:r>
              <a:rPr kumimoji="1" lang="en-US" altLang="zh-CN" dirty="0"/>
              <a:t> stocks in </a:t>
            </a:r>
            <a:r>
              <a:rPr kumimoji="1" lang="en-US" altLang="zh-CN" b="1" dirty="0"/>
              <a:t>5</a:t>
            </a:r>
            <a:r>
              <a:rPr kumimoji="1" lang="en-US" altLang="zh-CN" dirty="0"/>
              <a:t> different sectors</a:t>
            </a:r>
          </a:p>
          <a:p>
            <a:pPr lvl="1"/>
            <a:r>
              <a:rPr kumimoji="1" lang="en-US" altLang="zh-CN" dirty="0"/>
              <a:t>Communication Services</a:t>
            </a:r>
          </a:p>
          <a:p>
            <a:pPr lvl="1"/>
            <a:r>
              <a:rPr kumimoji="1" lang="en-US" altLang="zh-CN" dirty="0"/>
              <a:t>Consumer Discretionary</a:t>
            </a:r>
          </a:p>
          <a:p>
            <a:pPr lvl="1"/>
            <a:r>
              <a:rPr kumimoji="1" lang="en-US" altLang="zh-CN" dirty="0"/>
              <a:t>Financial</a:t>
            </a:r>
          </a:p>
          <a:p>
            <a:pPr lvl="1"/>
            <a:r>
              <a:rPr kumimoji="1" lang="en-US" altLang="zh-CN" dirty="0"/>
              <a:t>Health Care</a:t>
            </a:r>
          </a:p>
          <a:p>
            <a:pPr lvl="1"/>
            <a:r>
              <a:rPr kumimoji="1" lang="en-US" altLang="zh-CN" dirty="0"/>
              <a:t>Information Technology</a:t>
            </a:r>
          </a:p>
          <a:p>
            <a:r>
              <a:rPr kumimoji="1" lang="en-US" altLang="zh-CN" dirty="0"/>
              <a:t>Investors’ posts in the recent </a:t>
            </a:r>
            <a:r>
              <a:rPr kumimoji="1" lang="en-US" altLang="zh-CN" b="1" dirty="0"/>
              <a:t>50</a:t>
            </a:r>
            <a:r>
              <a:rPr kumimoji="1" lang="en-US" altLang="zh-CN" dirty="0"/>
              <a:t> trading days</a:t>
            </a:r>
          </a:p>
          <a:p>
            <a:r>
              <a:rPr kumimoji="1" lang="en-US" altLang="zh-CN" dirty="0"/>
              <a:t>50 stocks have 508,000 posts </a:t>
            </a:r>
          </a:p>
          <a:p>
            <a:pPr lvl="1"/>
            <a:r>
              <a:rPr kumimoji="1" lang="en-US" altLang="zh-CN" dirty="0"/>
              <a:t>TSLA: 170,000 posts </a:t>
            </a:r>
          </a:p>
          <a:p>
            <a:pPr lvl="1"/>
            <a:r>
              <a:rPr kumimoji="1" lang="en-US" altLang="zh-CN" dirty="0"/>
              <a:t>FOXA: 120 posts </a:t>
            </a:r>
          </a:p>
        </p:txBody>
      </p:sp>
      <p:pic>
        <p:nvPicPr>
          <p:cNvPr id="13" name="图片 12" descr="图形用户界面, 应用程序&#10;&#10;描述已自动生成">
            <a:extLst>
              <a:ext uri="{FF2B5EF4-FFF2-40B4-BE49-F238E27FC236}">
                <a16:creationId xmlns:a16="http://schemas.microsoft.com/office/drawing/2014/main" id="{00E8C780-DBBE-329A-27FD-35AB10D83C9E}"/>
              </a:ext>
            </a:extLst>
          </p:cNvPr>
          <p:cNvPicPr>
            <a:picLocks noChangeAspect="1"/>
          </p:cNvPicPr>
          <p:nvPr/>
        </p:nvPicPr>
        <p:blipFill>
          <a:blip r:embed="rId3"/>
          <a:stretch>
            <a:fillRect/>
          </a:stretch>
        </p:blipFill>
        <p:spPr>
          <a:xfrm>
            <a:off x="6411641" y="3387636"/>
            <a:ext cx="5105445" cy="1467816"/>
          </a:xfrm>
          <a:prstGeom prst="rect">
            <a:avLst/>
          </a:prstGeom>
        </p:spPr>
      </p:pic>
      <p:sp>
        <p:nvSpPr>
          <p:cNvPr id="10" name="矩形 9">
            <a:extLst>
              <a:ext uri="{FF2B5EF4-FFF2-40B4-BE49-F238E27FC236}">
                <a16:creationId xmlns:a16="http://schemas.microsoft.com/office/drawing/2014/main" id="{E9F9852C-5AF8-A520-75A3-0C7832469F73}"/>
              </a:ext>
            </a:extLst>
          </p:cNvPr>
          <p:cNvSpPr/>
          <p:nvPr/>
        </p:nvSpPr>
        <p:spPr>
          <a:xfrm>
            <a:off x="7707240" y="3591666"/>
            <a:ext cx="2628252" cy="12020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5948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84CC7-674D-C208-9DA1-8F3227E8993F}"/>
              </a:ext>
            </a:extLst>
          </p:cNvPr>
          <p:cNvSpPr>
            <a:spLocks noGrp="1"/>
          </p:cNvSpPr>
          <p:nvPr>
            <p:ph type="title"/>
          </p:nvPr>
        </p:nvSpPr>
        <p:spPr>
          <a:xfrm>
            <a:off x="881744" y="631372"/>
            <a:ext cx="3135086" cy="5606142"/>
          </a:xfrm>
        </p:spPr>
        <p:txBody>
          <a:bodyPr>
            <a:normAutofit/>
          </a:bodyPr>
          <a:lstStyle/>
          <a:p>
            <a:r>
              <a:rPr lang="en-US" altLang="zh-CN" b="1"/>
              <a:t>Data – Market Data</a:t>
            </a:r>
            <a:br>
              <a:rPr lang="en-US" altLang="zh-CN" b="1"/>
            </a:br>
            <a:endParaRPr kumimoji="1" lang="zh-CN" altLang="en-US" b="1" dirty="0"/>
          </a:p>
        </p:txBody>
      </p:sp>
      <p:sp>
        <p:nvSpPr>
          <p:cNvPr id="22" name="Rectangle 2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C404361C-3FCD-B323-781B-8AA1FAF57DED}"/>
              </a:ext>
            </a:extLst>
          </p:cNvPr>
          <p:cNvSpPr>
            <a:spLocks noGrp="1"/>
          </p:cNvSpPr>
          <p:nvPr>
            <p:ph idx="1"/>
          </p:nvPr>
        </p:nvSpPr>
        <p:spPr>
          <a:xfrm>
            <a:off x="4263499" y="631372"/>
            <a:ext cx="7450406" cy="3744685"/>
          </a:xfrm>
        </p:spPr>
        <p:txBody>
          <a:bodyPr>
            <a:normAutofit/>
          </a:bodyPr>
          <a:lstStyle/>
          <a:p>
            <a:r>
              <a:rPr kumimoji="1" lang="en-US" altLang="zh-CN" dirty="0"/>
              <a:t>Daily adjusted closing price as </a:t>
            </a:r>
            <a:r>
              <a:rPr kumimoji="1" lang="en-US" altLang="zh-CN" b="1" dirty="0"/>
              <a:t>dependent variable</a:t>
            </a:r>
          </a:p>
          <a:p>
            <a:pPr lvl="1"/>
            <a:r>
              <a:rPr kumimoji="1" lang="en-US" altLang="zh-CN" dirty="0"/>
              <a:t>S&amp;P 500 Consumer Discretionary index (ticker: ^SP500-25)</a:t>
            </a:r>
          </a:p>
          <a:p>
            <a:pPr lvl="1"/>
            <a:r>
              <a:rPr kumimoji="1" lang="en-US" altLang="zh-CN" dirty="0"/>
              <a:t>S&amp;P 500 Health Care index (ticker: ^SP500-35)</a:t>
            </a:r>
          </a:p>
          <a:p>
            <a:pPr lvl="1"/>
            <a:r>
              <a:rPr kumimoji="1" lang="en-US" altLang="zh-CN" dirty="0"/>
              <a:t>S&amp;P 500 Financials index (ticker: ^SP500-40)</a:t>
            </a:r>
          </a:p>
          <a:p>
            <a:pPr lvl="1"/>
            <a:r>
              <a:rPr kumimoji="1" lang="en-US" altLang="zh-CN" dirty="0"/>
              <a:t>S&amp;P 500 Info Tech index (ticker: ^SP500-45)</a:t>
            </a:r>
          </a:p>
          <a:p>
            <a:pPr lvl="1"/>
            <a:r>
              <a:rPr kumimoji="1" lang="en-US" altLang="zh-CN" dirty="0"/>
              <a:t>S&amp;P 500 Communication Services (ticker: ^SP500-50) </a:t>
            </a:r>
          </a:p>
          <a:p>
            <a:endParaRPr kumimoji="1" lang="en-US" altLang="zh-CN" b="1" dirty="0"/>
          </a:p>
        </p:txBody>
      </p:sp>
      <p:pic>
        <p:nvPicPr>
          <p:cNvPr id="5" name="图片 4" descr="表格&#10;&#10;描述已自动生成">
            <a:extLst>
              <a:ext uri="{FF2B5EF4-FFF2-40B4-BE49-F238E27FC236}">
                <a16:creationId xmlns:a16="http://schemas.microsoft.com/office/drawing/2014/main" id="{C740218A-C637-6EEF-F150-3D64B88DE6CF}"/>
              </a:ext>
            </a:extLst>
          </p:cNvPr>
          <p:cNvPicPr>
            <a:picLocks noChangeAspect="1"/>
          </p:cNvPicPr>
          <p:nvPr/>
        </p:nvPicPr>
        <p:blipFill>
          <a:blip r:embed="rId3"/>
          <a:stretch>
            <a:fillRect/>
          </a:stretch>
        </p:blipFill>
        <p:spPr>
          <a:xfrm>
            <a:off x="1759164" y="3759595"/>
            <a:ext cx="8673672" cy="2081679"/>
          </a:xfrm>
          <a:prstGeom prst="rect">
            <a:avLst/>
          </a:prstGeom>
        </p:spPr>
      </p:pic>
      <p:sp>
        <p:nvSpPr>
          <p:cNvPr id="13" name="矩形 12">
            <a:extLst>
              <a:ext uri="{FF2B5EF4-FFF2-40B4-BE49-F238E27FC236}">
                <a16:creationId xmlns:a16="http://schemas.microsoft.com/office/drawing/2014/main" id="{E46C88C8-319B-86FB-2E31-B388A6063E89}"/>
              </a:ext>
            </a:extLst>
          </p:cNvPr>
          <p:cNvSpPr/>
          <p:nvPr/>
        </p:nvSpPr>
        <p:spPr>
          <a:xfrm>
            <a:off x="8976360" y="3591666"/>
            <a:ext cx="1569720" cy="250433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47029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28EF6-F586-4976-6150-AB3A9F5CA330}"/>
              </a:ext>
            </a:extLst>
          </p:cNvPr>
          <p:cNvSpPr>
            <a:spLocks noGrp="1"/>
          </p:cNvSpPr>
          <p:nvPr>
            <p:ph type="title"/>
          </p:nvPr>
        </p:nvSpPr>
        <p:spPr>
          <a:xfrm>
            <a:off x="1023562" y="685800"/>
            <a:ext cx="10493524" cy="1485900"/>
          </a:xfrm>
        </p:spPr>
        <p:txBody>
          <a:bodyPr>
            <a:normAutofit/>
          </a:bodyPr>
          <a:lstStyle/>
          <a:p>
            <a:r>
              <a:rPr kumimoji="1" lang="en-US" altLang="zh-CN" b="1" dirty="0"/>
              <a:t>Method 1 - </a:t>
            </a:r>
            <a:r>
              <a:rPr lang="en-US" altLang="zh-CN" b="1" dirty="0"/>
              <a:t>Graph Representation</a:t>
            </a:r>
            <a:r>
              <a:rPr lang="zh-CN" altLang="zh-CN" dirty="0"/>
              <a:t> </a:t>
            </a:r>
            <a:endParaRPr kumimoji="1" lang="zh-CN" altLang="en-US" b="1" dirty="0"/>
          </a:p>
        </p:txBody>
      </p:sp>
      <p:sp>
        <p:nvSpPr>
          <p:cNvPr id="9" name="Rectangle 8">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内容占位符 2">
            <a:extLst>
              <a:ext uri="{FF2B5EF4-FFF2-40B4-BE49-F238E27FC236}">
                <a16:creationId xmlns:a16="http://schemas.microsoft.com/office/drawing/2014/main" id="{79AAE56A-C797-435B-E349-9F7A41B1DACB}"/>
              </a:ext>
            </a:extLst>
          </p:cNvPr>
          <p:cNvSpPr>
            <a:spLocks noGrp="1"/>
          </p:cNvSpPr>
          <p:nvPr>
            <p:ph idx="1"/>
          </p:nvPr>
        </p:nvSpPr>
        <p:spPr>
          <a:xfrm>
            <a:off x="1023562" y="2286000"/>
            <a:ext cx="2959859" cy="3581400"/>
          </a:xfrm>
        </p:spPr>
        <p:txBody>
          <a:bodyPr>
            <a:normAutofit/>
          </a:bodyPr>
          <a:lstStyle/>
          <a:p>
            <a:r>
              <a:rPr kumimoji="1" lang="en-US" altLang="zh-CN" dirty="0"/>
              <a:t>50 nodes</a:t>
            </a:r>
          </a:p>
          <a:p>
            <a:r>
              <a:rPr kumimoji="1" lang="en-US" altLang="zh-CN" dirty="0"/>
              <a:t>1196 edges</a:t>
            </a:r>
          </a:p>
          <a:p>
            <a:r>
              <a:rPr kumimoji="1" lang="en-US" altLang="zh-CN" dirty="0"/>
              <a:t>23 and more common users</a:t>
            </a:r>
          </a:p>
          <a:p>
            <a:r>
              <a:rPr kumimoji="1" lang="en-US" altLang="zh-CN" dirty="0"/>
              <a:t>“</a:t>
            </a:r>
            <a:r>
              <a:rPr kumimoji="1" lang="en-US" altLang="zh-CN" dirty="0" err="1"/>
              <a:t>foxa</a:t>
            </a:r>
            <a:r>
              <a:rPr kumimoji="1" lang="en-US" altLang="zh-CN" dirty="0"/>
              <a:t>” has the lowest number of posts</a:t>
            </a:r>
          </a:p>
        </p:txBody>
      </p:sp>
      <p:pic>
        <p:nvPicPr>
          <p:cNvPr id="4" name="图片 3" descr="卡通人物&#10;&#10;中度可信度描述已自动生成">
            <a:extLst>
              <a:ext uri="{FF2B5EF4-FFF2-40B4-BE49-F238E27FC236}">
                <a16:creationId xmlns:a16="http://schemas.microsoft.com/office/drawing/2014/main" id="{52FCBAD3-6D8F-F7E6-4B41-9F6F95C53DE3}"/>
              </a:ext>
            </a:extLst>
          </p:cNvPr>
          <p:cNvPicPr>
            <a:picLocks noChangeAspect="1"/>
          </p:cNvPicPr>
          <p:nvPr/>
        </p:nvPicPr>
        <p:blipFill>
          <a:blip r:embed="rId3"/>
          <a:stretch>
            <a:fillRect/>
          </a:stretch>
        </p:blipFill>
        <p:spPr>
          <a:xfrm>
            <a:off x="5120095" y="1777205"/>
            <a:ext cx="6713858" cy="4598990"/>
          </a:xfrm>
          <a:prstGeom prst="rect">
            <a:avLst/>
          </a:prstGeom>
        </p:spPr>
      </p:pic>
    </p:spTree>
    <p:extLst>
      <p:ext uri="{BB962C8B-B14F-4D97-AF65-F5344CB8AC3E}">
        <p14:creationId xmlns:p14="http://schemas.microsoft.com/office/powerpoint/2010/main" val="4255127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F86299D-4992-7439-FE66-D16B943C6B66}"/>
              </a:ext>
            </a:extLst>
          </p:cNvPr>
          <p:cNvSpPr>
            <a:spLocks noGrp="1"/>
          </p:cNvSpPr>
          <p:nvPr>
            <p:ph type="title"/>
          </p:nvPr>
        </p:nvSpPr>
        <p:spPr>
          <a:xfrm>
            <a:off x="8471424" y="1110882"/>
            <a:ext cx="3053039" cy="1060817"/>
          </a:xfrm>
        </p:spPr>
        <p:txBody>
          <a:bodyPr anchor="b">
            <a:normAutofit/>
          </a:bodyPr>
          <a:lstStyle/>
          <a:p>
            <a:r>
              <a:rPr kumimoji="1" lang="en-US" altLang="zh-CN" sz="2400" b="1" dirty="0"/>
              <a:t>Method 2 - </a:t>
            </a:r>
            <a:r>
              <a:rPr lang="en-US" altLang="zh-CN" sz="2400" b="1" dirty="0"/>
              <a:t>Community Detection</a:t>
            </a:r>
            <a:r>
              <a:rPr lang="zh-CN" altLang="zh-CN" sz="2400" dirty="0"/>
              <a:t> </a:t>
            </a:r>
            <a:endParaRPr kumimoji="1" lang="zh-CN" altLang="en-US" sz="2400" b="1" dirty="0"/>
          </a:p>
        </p:txBody>
      </p:sp>
      <p:pic>
        <p:nvPicPr>
          <p:cNvPr id="5" name="内容占位符 4" descr="图表, 形状, 雷达图&#10;&#10;描述已自动生成">
            <a:extLst>
              <a:ext uri="{FF2B5EF4-FFF2-40B4-BE49-F238E27FC236}">
                <a16:creationId xmlns:a16="http://schemas.microsoft.com/office/drawing/2014/main" id="{F93AC8C2-B38F-E339-00BE-8DBDAC42F322}"/>
              </a:ext>
            </a:extLst>
          </p:cNvPr>
          <p:cNvPicPr>
            <a:picLocks noChangeAspect="1"/>
          </p:cNvPicPr>
          <p:nvPr/>
        </p:nvPicPr>
        <p:blipFill>
          <a:blip r:embed="rId3"/>
          <a:stretch>
            <a:fillRect/>
          </a:stretch>
        </p:blipFill>
        <p:spPr>
          <a:xfrm>
            <a:off x="634275" y="1082871"/>
            <a:ext cx="6900380" cy="4692258"/>
          </a:xfrm>
          <a:prstGeom prst="rect">
            <a:avLst/>
          </a:prstGeom>
        </p:spPr>
      </p:pic>
      <p:sp>
        <p:nvSpPr>
          <p:cNvPr id="11" name="Content Placeholder 8">
            <a:extLst>
              <a:ext uri="{FF2B5EF4-FFF2-40B4-BE49-F238E27FC236}">
                <a16:creationId xmlns:a16="http://schemas.microsoft.com/office/drawing/2014/main" id="{31F17C57-2C77-437D-8BEE-4513BB0833BE}"/>
              </a:ext>
            </a:extLst>
          </p:cNvPr>
          <p:cNvSpPr>
            <a:spLocks noGrp="1"/>
          </p:cNvSpPr>
          <p:nvPr>
            <p:ph idx="1"/>
          </p:nvPr>
        </p:nvSpPr>
        <p:spPr>
          <a:xfrm>
            <a:off x="8471423" y="2286000"/>
            <a:ext cx="3053039" cy="3931920"/>
          </a:xfrm>
        </p:spPr>
        <p:txBody>
          <a:bodyPr>
            <a:normAutofit/>
          </a:bodyPr>
          <a:lstStyle/>
          <a:p>
            <a:r>
              <a:rPr lang="en-US" altLang="zh-CN" sz="1600" dirty="0"/>
              <a:t>Laplacian Matrix = Degree Matrix - Adjacency Matrix</a:t>
            </a:r>
            <a:r>
              <a:rPr lang="zh-CN" altLang="zh-CN" sz="1600" dirty="0"/>
              <a:t> </a:t>
            </a:r>
          </a:p>
          <a:p>
            <a:r>
              <a:rPr lang="en-US" sz="1600" dirty="0"/>
              <a:t>Second Eigenvector</a:t>
            </a:r>
          </a:p>
        </p:txBody>
      </p:sp>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47677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4760E67-E371-D21E-8759-35DF8E0730C4}"/>
              </a:ext>
            </a:extLst>
          </p:cNvPr>
          <p:cNvPicPr>
            <a:picLocks noChangeAspect="1"/>
          </p:cNvPicPr>
          <p:nvPr/>
        </p:nvPicPr>
        <p:blipFill>
          <a:blip r:embed="rId3"/>
          <a:stretch>
            <a:fillRect/>
          </a:stretch>
        </p:blipFill>
        <p:spPr>
          <a:xfrm>
            <a:off x="9392478" y="244361"/>
            <a:ext cx="2311400" cy="3352800"/>
          </a:xfrm>
          <a:prstGeom prst="rect">
            <a:avLst/>
          </a:prstGeom>
        </p:spPr>
      </p:pic>
      <p:pic>
        <p:nvPicPr>
          <p:cNvPr id="30" name="图片 29">
            <a:extLst>
              <a:ext uri="{FF2B5EF4-FFF2-40B4-BE49-F238E27FC236}">
                <a16:creationId xmlns:a16="http://schemas.microsoft.com/office/drawing/2014/main" id="{747C7786-43E5-18B3-EC43-F53909D003EC}"/>
              </a:ext>
            </a:extLst>
          </p:cNvPr>
          <p:cNvPicPr>
            <a:picLocks noChangeAspect="1"/>
          </p:cNvPicPr>
          <p:nvPr/>
        </p:nvPicPr>
        <p:blipFill>
          <a:blip r:embed="rId3"/>
          <a:stretch>
            <a:fillRect/>
          </a:stretch>
        </p:blipFill>
        <p:spPr>
          <a:xfrm>
            <a:off x="9392478" y="246357"/>
            <a:ext cx="2311400" cy="3352800"/>
          </a:xfrm>
          <a:prstGeom prst="rect">
            <a:avLst/>
          </a:prstGeom>
        </p:spPr>
      </p:pic>
      <p:pic>
        <p:nvPicPr>
          <p:cNvPr id="23" name="图片 22" descr="表格&#10;&#10;中度可信度描述已自动生成">
            <a:extLst>
              <a:ext uri="{FF2B5EF4-FFF2-40B4-BE49-F238E27FC236}">
                <a16:creationId xmlns:a16="http://schemas.microsoft.com/office/drawing/2014/main" id="{A338E39E-A24E-D140-D918-A5F2F2C22CF2}"/>
              </a:ext>
            </a:extLst>
          </p:cNvPr>
          <p:cNvPicPr>
            <a:picLocks noChangeAspect="1"/>
          </p:cNvPicPr>
          <p:nvPr/>
        </p:nvPicPr>
        <p:blipFill>
          <a:blip r:embed="rId4"/>
          <a:stretch>
            <a:fillRect/>
          </a:stretch>
        </p:blipFill>
        <p:spPr>
          <a:xfrm>
            <a:off x="2918260" y="3401060"/>
            <a:ext cx="2311400" cy="3365500"/>
          </a:xfrm>
          <a:prstGeom prst="rect">
            <a:avLst/>
          </a:prstGeom>
        </p:spPr>
      </p:pic>
      <p:pic>
        <p:nvPicPr>
          <p:cNvPr id="27" name="内容占位符 26" descr="表格&#10;&#10;描述已自动生成">
            <a:extLst>
              <a:ext uri="{FF2B5EF4-FFF2-40B4-BE49-F238E27FC236}">
                <a16:creationId xmlns:a16="http://schemas.microsoft.com/office/drawing/2014/main" id="{88D5C60D-4438-2F5A-4227-9C0132CD09D0}"/>
              </a:ext>
            </a:extLst>
          </p:cNvPr>
          <p:cNvPicPr>
            <a:picLocks noGrp="1" noChangeAspect="1"/>
          </p:cNvPicPr>
          <p:nvPr>
            <p:ph idx="1"/>
          </p:nvPr>
        </p:nvPicPr>
        <p:blipFill>
          <a:blip r:embed="rId5"/>
          <a:stretch>
            <a:fillRect/>
          </a:stretch>
        </p:blipFill>
        <p:spPr>
          <a:xfrm>
            <a:off x="7223315" y="3401060"/>
            <a:ext cx="2311400" cy="3352800"/>
          </a:xfrm>
        </p:spPr>
      </p:pic>
      <p:pic>
        <p:nvPicPr>
          <p:cNvPr id="7" name="图片 6">
            <a:extLst>
              <a:ext uri="{FF2B5EF4-FFF2-40B4-BE49-F238E27FC236}">
                <a16:creationId xmlns:a16="http://schemas.microsoft.com/office/drawing/2014/main" id="{05881375-3C18-F3E0-9A13-9B3247E6A4DA}"/>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4987292" y="212361"/>
            <a:ext cx="2298308" cy="3350805"/>
          </a:xfrm>
          <a:prstGeom prst="rect">
            <a:avLst/>
          </a:prstGeom>
        </p:spPr>
      </p:pic>
      <p:pic>
        <p:nvPicPr>
          <p:cNvPr id="13" name="图片 12" descr="表格&#10;&#10;描述已自动生成">
            <a:extLst>
              <a:ext uri="{FF2B5EF4-FFF2-40B4-BE49-F238E27FC236}">
                <a16:creationId xmlns:a16="http://schemas.microsoft.com/office/drawing/2014/main" id="{DA588D62-3D55-852B-33EE-E1EC4234B774}"/>
              </a:ext>
            </a:extLst>
          </p:cNvPr>
          <p:cNvPicPr>
            <a:picLocks noChangeAspect="1"/>
          </p:cNvPicPr>
          <p:nvPr/>
        </p:nvPicPr>
        <p:blipFill>
          <a:blip r:embed="rId7"/>
          <a:stretch>
            <a:fillRect/>
          </a:stretch>
        </p:blipFill>
        <p:spPr>
          <a:xfrm>
            <a:off x="814288" y="246357"/>
            <a:ext cx="2298307" cy="3350804"/>
          </a:xfrm>
          <a:prstGeom prst="rect">
            <a:avLst/>
          </a:prstGeom>
        </p:spPr>
      </p:pic>
      <p:sp>
        <p:nvSpPr>
          <p:cNvPr id="15" name="矩形 14">
            <a:extLst>
              <a:ext uri="{FF2B5EF4-FFF2-40B4-BE49-F238E27FC236}">
                <a16:creationId xmlns:a16="http://schemas.microsoft.com/office/drawing/2014/main" id="{9152647B-3630-C404-A13B-97D4A394B6B5}"/>
              </a:ext>
            </a:extLst>
          </p:cNvPr>
          <p:cNvSpPr/>
          <p:nvPr/>
        </p:nvSpPr>
        <p:spPr>
          <a:xfrm>
            <a:off x="10134158" y="1434838"/>
            <a:ext cx="1569720" cy="127788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013D2EF3-0C20-D082-CB2B-EF2C0CFEA63E}"/>
              </a:ext>
            </a:extLst>
          </p:cNvPr>
          <p:cNvSpPr/>
          <p:nvPr/>
        </p:nvSpPr>
        <p:spPr>
          <a:xfrm>
            <a:off x="5984459" y="1676400"/>
            <a:ext cx="1498381" cy="13106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37CE8B07-CC3C-5901-0671-F89C9587113A}"/>
              </a:ext>
            </a:extLst>
          </p:cNvPr>
          <p:cNvSpPr/>
          <p:nvPr/>
        </p:nvSpPr>
        <p:spPr>
          <a:xfrm>
            <a:off x="1432005" y="277836"/>
            <a:ext cx="1680590" cy="188976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013D2EF3-0C20-D082-CB2B-EF2C0CFEA63E}"/>
              </a:ext>
            </a:extLst>
          </p:cNvPr>
          <p:cNvSpPr/>
          <p:nvPr/>
        </p:nvSpPr>
        <p:spPr>
          <a:xfrm>
            <a:off x="3488911" y="3793262"/>
            <a:ext cx="1498381" cy="144929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19" name="矩形 18">
            <a:extLst>
              <a:ext uri="{FF2B5EF4-FFF2-40B4-BE49-F238E27FC236}">
                <a16:creationId xmlns:a16="http://schemas.microsoft.com/office/drawing/2014/main" id="{013D2EF3-0C20-D082-CB2B-EF2C0CFEA63E}"/>
              </a:ext>
            </a:extLst>
          </p:cNvPr>
          <p:cNvSpPr/>
          <p:nvPr/>
        </p:nvSpPr>
        <p:spPr>
          <a:xfrm>
            <a:off x="7813205" y="5791199"/>
            <a:ext cx="1579273" cy="98860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2720368229"/>
      </p:ext>
    </p:extLst>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剪切</Template>
  <TotalTime>723</TotalTime>
  <Words>1570</Words>
  <Application>Microsoft Macintosh PowerPoint</Application>
  <PresentationFormat>宽屏</PresentationFormat>
  <Paragraphs>166</Paragraphs>
  <Slides>20</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等线</vt:lpstr>
      <vt:lpstr>Cambria Math</vt:lpstr>
      <vt:lpstr>Franklin Gothic Book</vt:lpstr>
      <vt:lpstr>剪切</vt:lpstr>
      <vt:lpstr>Use Investor Sentiment to Predict Future Price Movement in the U.S. Stock Market Based on the Financial Social Media Platform</vt:lpstr>
      <vt:lpstr>Literature Review – Investor Sentiment</vt:lpstr>
      <vt:lpstr>Research Questions</vt:lpstr>
      <vt:lpstr>Data</vt:lpstr>
      <vt:lpstr>Data – Social Media Data</vt:lpstr>
      <vt:lpstr>Data – Market Data </vt:lpstr>
      <vt:lpstr>Method 1 - Graph Representation </vt:lpstr>
      <vt:lpstr>Method 2 - Community Detection </vt:lpstr>
      <vt:lpstr>PowerPoint 演示文稿</vt:lpstr>
      <vt:lpstr>Evaluation - Community Detection </vt:lpstr>
      <vt:lpstr>Method 3 - Sentiment Analysis </vt:lpstr>
      <vt:lpstr>Method 4 - Random Forest Regression </vt:lpstr>
      <vt:lpstr>Method 4 - Financials Sector</vt:lpstr>
      <vt:lpstr>Method 4 – Health Care Sector</vt:lpstr>
      <vt:lpstr>Method 4 – Consumer Discretionary Sector</vt:lpstr>
      <vt:lpstr>Method 4 – Communication Service Sector</vt:lpstr>
      <vt:lpstr>Method 4 – Information Technology Sector</vt:lpstr>
      <vt:lpstr>Conclusion </vt:lpstr>
      <vt:lpstr>Future Research</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Investor Sentiment To Predict Future Price Movement In The U.S. Stock Market Based On The Financial Social Media </dc:title>
  <dc:creator>Yulun Han</dc:creator>
  <cp:lastModifiedBy>Yulun Han</cp:lastModifiedBy>
  <cp:revision>64</cp:revision>
  <dcterms:created xsi:type="dcterms:W3CDTF">2022-05-31T02:55:45Z</dcterms:created>
  <dcterms:modified xsi:type="dcterms:W3CDTF">2022-06-01T08:10:15Z</dcterms:modified>
</cp:coreProperties>
</file>